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Lato"/>
      <p:regular r:id="rId17"/>
    </p:embeddedFont>
    <p:embeddedFont>
      <p:font typeface="Lato"/>
      <p:regular r:id="rId18"/>
    </p:embeddedFont>
    <p:embeddedFont>
      <p:font typeface="Lato"/>
      <p:regular r:id="rId19"/>
    </p:embeddedFont>
    <p:embeddedFont>
      <p:font typeface="Lato"/>
      <p:regular r:id="rId20"/>
    </p:embeddedFont>
    <p:embeddedFont>
      <p:font typeface="Lato"/>
      <p:regular r:id="rId21"/>
    </p:embeddedFont>
    <p:embeddedFont>
      <p:font typeface="Lato"/>
      <p:regular r:id="rId22"/>
    </p:embeddedFont>
    <p:embeddedFont>
      <p:font typeface="Lato"/>
      <p:regular r:id="rId23"/>
    </p:embeddedFont>
    <p:embeddedFont>
      <p:font typeface="La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2-1.png>
</file>

<file path=ppt/media/image-3-1.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1.png>
</file>

<file path=ppt/media/image-5-2.png>
</file>

<file path=ppt/media/image-5-3.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8-1.png>
</file>

<file path=ppt/media/image-8-2.png>
</file>

<file path=ppt/media/image-8-3.png>
</file>

<file path=ppt/media/image-8-4.png>
</file>

<file path=ppt/media/image-8-5.png>
</file>

<file path=ppt/media/image-8-6.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Agents, multi-agent systems (MAS), and reinforcement learning for autonomous generation (RAG) are powerful tools for building intelligent, adaptive systems
Agents are autonomous entities that can perceive their environment, make decisions, and take actions to achieve their goals
MAS allow multiple agents to work together, coordinate, and solve complex problems in a distributed way
RAG combines reinforcement learning with agent-based approaches, enabling agents to learn and improve their behaviors through interaction and feedback
These technologies are highly relevant for a wide range of applications, from robotics and automation to simulation and game design
They allow us to create systems that can adapt, learn, and collaborate in dynamic, unpredictable environments
The combination of agents, MAS, and RAG offers exciting possibilities for the future of AI and intelligent systems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open questions we're exploring in multi-agent systems include:
How to coordinate large societies of agents to work together effectively
Managing the evolution of agent roles and responsibilities over time
Aligning the emergent behaviors that arise in complex multi-agent systems
Ensuring the safety and alignment of agent goals with human values
These are active areas of research - there's still a lot to explore and discover in this field
Today, we'll start building our own agent societies and grappling with these challenges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agent is an autonomous system that can perceive its environment, maintain an internal state and memory, plan and act towards goals, and interact with other agents, tools, and humans.
Agents are more than just large language models (LLMs). Agents combine an LLM with memory, tools, autonomy, and the ability to coordinate.
The key capabilities of an intelligent agent are: perceiving the environment, maintaining internal state and memory, planning and acting towards goals, and interacting with other entities.
Agents are not passive systems, but actively monitor their surroundings, store and update information about past experiences, set objectives, and take actions to achieve them.
Agents can communicate and collaborate with various other agents, tools, and humans to accomplish their goals.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slide outlines the key limitations of large language models (LLMs) and the advantages that AI agents can provide to address those limitations.
LLMs struggle with maintaining context, lack self-directed planning, don't maintain state or memory, and can't manage complex workflows.
In contrast, AI agents offer persistent memory, multi-step reasoning, the ability to use external tools and APIs, and autonomous execution of tasks.
I'll highlight how these agent capabilities can unlock new applications and use cases that go beyond what is possible with traditional LLMs alone.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agent autonomy cycle is a fundamental process that describes how intelligent agents, whether human or artificial, evolve their behavior over time.
It consists of 4 key steps: Plan, Act, Observe, and Reflect &amp; Update State.
In the Planning stage, the agent considers what actions to take next based on their current understanding and goals.
They then Execute those actions in the Act stage.
The Observe stage involves perceiving the results of those actions and gathering new information.
Finally, the agent Reflects on the outcomes and Updates their internal state and knowledge to inform future decisions.
This cyclical process allows the agent to continuously learn and improve their behavior through experience.
It's a powerful framework for understanding how intelligent systems, including ourselves, develop and adapt over time.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Multi-Agent Systems involve multiple agents that interact and coordinate to achieve their goals
Each agent may have different knowledge, roles, and objectives, contributing unique capabilities to the system
The overall system behavior emerges from the interactions between these specialized agents
This distributed intelligence allows MAS to scale and adapt dynamically, exhibiting complex emergent properties that cannot be achieved by a single centralized system
MAS are well-suited for tackling complex tasks that require distributed problem-solving capabilities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MAS coordination patterns are the different ways that multi-agent systems can be structured and organized
We'll cover 5 common patterns: master-worker, peer-to-peer, marketplace/auction, hierarchical, and swarm
Master-worker has a centralized control structure, with a central coordinator directing the workers
Peer-to-peer is fully distributed, with agents coordinating directly with each other
Marketplace/auction has agents bidding for tasks or resources
Hierarchical has a leader agent with sub-agents underneath
Swarm coordination relies on simple local rules that lead to complex global behaviors
Emergence is a key property of MAS - the system behaviors that arise are not always obvious from the individual agent designs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RAG enables agents to have shared memory spaces - a collective knowledge repository that all agents can access
Agents also have specialized memory tailored to their specific roles and responsibilities
RAG uses embedding-based retrieval to allow semantic search across the shared documents and data
The system also supports dynamic knowledge injection, allowing agents to update the shared memory in real-time
This shared and specialized memory, combined with the flexible retrieval and update capabilities, is the "glue" that makes agent societies smarter and more capable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provides an overview of different architectures for agent-based systems
We have 5 key types of agent systems illustrated here:
Conversational agents - interactive dialogue systems
Workflow agents - process automation systems
Multi-agent systems (MAS) - collaborative agent societies
Marketplace/auction agents - economic transaction systems
Swarm agents - emergent collective behavior
These agent systems share common capabilities - they can communicate, use tools/APIs, share memory, and learn from experience
The visual metaphors and icons help illustrate the key characteristics of each agent type
This sets the stage for a deeper dive into the specific use cases and technical implementations of these agent architectures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provides an overview of real-world examples of multi-agent systems (MAS) and related technologies.
We'll start by looking at LangChain Agents, which integrate tools and memory to enable powerful agent-based applications.
Next, we'll discuss CrewAI, a system for orchestrating multiple agents to work together on complex tasks.
LangGraph demonstrates how we can create dynamic workflows that allow agents to adapt and collaborate in real-time.
OpenDevin is an example of using MAS to solve complex coding problems by dividing the work across multiple specialized agents.
Finally, we'll look at AlphaStar, an AI system that uses emergent multi-agent behaviors to excel at the game StarCraft.
The key takeaway is that MAS is a general AI design paradigm that can be applied to a wide range of real-world problems, from traffic modeling to finance.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image" Target="../media/image-4-7.png"/><Relationship Id="rId8" Type="http://schemas.openxmlformats.org/officeDocument/2006/relationships/image" Target="../media/image-4-8.png"/><Relationship Id="rId9" Type="http://schemas.openxmlformats.org/officeDocument/2006/relationships/slideLayout" Target="../slideLayouts/slideLayout5.xml"/><Relationship Id="rId10"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image" Target="../media/image-7-7.png"/><Relationship Id="rId8" Type="http://schemas.openxmlformats.org/officeDocument/2006/relationships/image" Target="../media/image-7-8.png"/><Relationship Id="rId9" Type="http://schemas.openxmlformats.org/officeDocument/2006/relationships/slideLayout" Target="../slideLayouts/slideLayout8.xml"/><Relationship Id="rId10"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7" Type="http://schemas.openxmlformats.org/officeDocument/2006/relationships/slideLayout" Target="../slideLayouts/slideLayout9.xml"/><Relationship Id="rId8"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slideLayout" Target="../slideLayouts/slideLayout10.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3391853"/>
            <a:ext cx="7273528" cy="708779"/>
          </a:xfrm>
          <a:prstGeom prst="rect">
            <a:avLst/>
          </a:prstGeom>
          <a:noFill/>
          <a:ln/>
        </p:spPr>
        <p:txBody>
          <a:bodyPr wrap="none" lIns="0" tIns="0" rIns="0" bIns="0" rtlCol="0" anchor="t"/>
          <a:lstStyle/>
          <a:p>
            <a:pPr algn="l" indent="0" marL="0">
              <a:lnSpc>
                <a:spcPts val="5550"/>
              </a:lnSpc>
              <a:buNone/>
            </a:pPr>
            <a:r>
              <a:rPr lang="en-US" sz="4450" b="1" dirty="0">
                <a:solidFill>
                  <a:srgbClr val="282824"/>
                </a:solidFill>
                <a:latin typeface="Lato Bold" pitchFamily="34" charset="0"/>
                <a:ea typeface="Lato Bold" pitchFamily="34" charset="-122"/>
                <a:cs typeface="Lato Bold" pitchFamily="34" charset="-120"/>
              </a:rPr>
              <a:t>Why Agents, MAS, and RAG?</a:t>
            </a:r>
            <a:endParaRPr lang="en-US" sz="4450" dirty="0"/>
          </a:p>
        </p:txBody>
      </p:sp>
      <p:sp>
        <p:nvSpPr>
          <p:cNvPr id="4" name="Shape 1"/>
          <p:cNvSpPr/>
          <p:nvPr/>
        </p:nvSpPr>
        <p:spPr>
          <a:xfrm>
            <a:off x="6280190" y="4457700"/>
            <a:ext cx="362903" cy="362903"/>
          </a:xfrm>
          <a:prstGeom prst="roundRect">
            <a:avLst>
              <a:gd name="adj" fmla="val 25194296"/>
            </a:avLst>
          </a:prstGeom>
          <a:noFill/>
          <a:ln w="7620">
            <a:solidFill>
              <a:srgbClr val="FFFFFF"/>
            </a:solidFill>
            <a:prstDash val="solid"/>
          </a:ln>
        </p:spPr>
      </p:sp>
      <p:pic>
        <p:nvPicPr>
          <p:cNvPr id="5" name="Image 1" descr="preencoded.png">    </p:cNvPr>
          <p:cNvPicPr>
            <a:picLocks noChangeAspect="1"/>
          </p:cNvPicPr>
          <p:nvPr/>
        </p:nvPicPr>
        <p:blipFill>
          <a:blip r:embed="rId2"/>
          <a:stretch>
            <a:fillRect/>
          </a:stretch>
        </p:blipFill>
        <p:spPr>
          <a:xfrm>
            <a:off x="6287810" y="4465320"/>
            <a:ext cx="347663" cy="347663"/>
          </a:xfrm>
          <a:prstGeom prst="rect">
            <a:avLst/>
          </a:prstGeom>
        </p:spPr>
      </p:pic>
      <p:sp>
        <p:nvSpPr>
          <p:cNvPr id="6" name="Text 2"/>
          <p:cNvSpPr/>
          <p:nvPr/>
        </p:nvSpPr>
        <p:spPr>
          <a:xfrm>
            <a:off x="6756440" y="4440793"/>
            <a:ext cx="1767483" cy="396835"/>
          </a:xfrm>
          <a:prstGeom prst="rect">
            <a:avLst/>
          </a:prstGeom>
          <a:noFill/>
          <a:ln/>
        </p:spPr>
        <p:txBody>
          <a:bodyPr wrap="none" lIns="0" tIns="0" rIns="0" bIns="0" rtlCol="0" anchor="t"/>
          <a:lstStyle/>
          <a:p>
            <a:pPr algn="l" indent="0" marL="0">
              <a:lnSpc>
                <a:spcPts val="3100"/>
              </a:lnSpc>
              <a:buNone/>
            </a:pPr>
            <a:r>
              <a:rPr lang="en-US" sz="2200" b="1" dirty="0">
                <a:solidFill>
                  <a:srgbClr val="4A4A45"/>
                </a:solidFill>
                <a:latin typeface="Lato Bold" pitchFamily="34" charset="0"/>
                <a:ea typeface="Lato Bold" pitchFamily="34" charset="-122"/>
                <a:cs typeface="Lato Bold" pitchFamily="34" charset="-120"/>
              </a:rPr>
              <a:t>by Braga Basil</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645200"/>
            <a:ext cx="6602016" cy="566976"/>
          </a:xfrm>
          <a:prstGeom prst="rect">
            <a:avLst/>
          </a:prstGeom>
          <a:noFill/>
          <a:ln/>
        </p:spPr>
        <p:txBody>
          <a:bodyPr wrap="none" lIns="0" tIns="0" rIns="0" bIns="0" rtlCol="0" anchor="t"/>
          <a:lstStyle/>
          <a:p>
            <a:pPr algn="l" indent="0" marL="0">
              <a:lnSpc>
                <a:spcPts val="4450"/>
              </a:lnSpc>
              <a:buNone/>
            </a:pPr>
            <a:r>
              <a:rPr lang="en-US" sz="3550" b="1" dirty="0">
                <a:solidFill>
                  <a:srgbClr val="282824"/>
                </a:solidFill>
                <a:latin typeface="Lato Bold" pitchFamily="34" charset="0"/>
                <a:ea typeface="Lato Bold" pitchFamily="34" charset="-122"/>
                <a:cs typeface="Lato Bold" pitchFamily="34" charset="-120"/>
              </a:rPr>
              <a:t>Open Questions &amp; Future Trends</a:t>
            </a:r>
            <a:endParaRPr lang="en-US" sz="3550" dirty="0"/>
          </a:p>
        </p:txBody>
      </p:sp>
      <p:sp>
        <p:nvSpPr>
          <p:cNvPr id="4" name="Text 1"/>
          <p:cNvSpPr/>
          <p:nvPr/>
        </p:nvSpPr>
        <p:spPr>
          <a:xfrm>
            <a:off x="793790" y="1575078"/>
            <a:ext cx="2367558" cy="598765"/>
          </a:xfrm>
          <a:prstGeom prst="rect">
            <a:avLst/>
          </a:prstGeom>
          <a:noFill/>
          <a:ln/>
        </p:spPr>
        <p:txBody>
          <a:bodyPr wrap="none" lIns="0" tIns="0" rIns="0" bIns="0" rtlCol="0" anchor="t"/>
          <a:lstStyle/>
          <a:p>
            <a:pPr algn="ctr" indent="0" marL="0">
              <a:lnSpc>
                <a:spcPts val="4700"/>
              </a:lnSpc>
              <a:buNone/>
            </a:pPr>
            <a:r>
              <a:rPr lang="en-US" sz="4700" b="1" dirty="0">
                <a:solidFill>
                  <a:srgbClr val="4A4A45"/>
                </a:solidFill>
                <a:latin typeface="Lato Bold" pitchFamily="34" charset="0"/>
                <a:ea typeface="Lato Bold" pitchFamily="34" charset="-122"/>
                <a:cs typeface="Lato Bold" pitchFamily="34" charset="-120"/>
              </a:rPr>
              <a:t>1</a:t>
            </a:r>
            <a:endParaRPr lang="en-US" sz="4700" dirty="0"/>
          </a:p>
        </p:txBody>
      </p:sp>
      <p:sp>
        <p:nvSpPr>
          <p:cNvPr id="5" name="Text 2"/>
          <p:cNvSpPr/>
          <p:nvPr/>
        </p:nvSpPr>
        <p:spPr>
          <a:xfrm>
            <a:off x="793790" y="2400657"/>
            <a:ext cx="2367558" cy="566976"/>
          </a:xfrm>
          <a:prstGeom prst="rect">
            <a:avLst/>
          </a:prstGeom>
          <a:noFill/>
          <a:ln/>
        </p:spPr>
        <p:txBody>
          <a:bodyPr wrap="square" lIns="0" tIns="0" rIns="0" bIns="0" rtlCol="0" anchor="t"/>
          <a:lstStyle/>
          <a:p>
            <a:pPr algn="ctr" indent="0" marL="0">
              <a:lnSpc>
                <a:spcPts val="2200"/>
              </a:lnSpc>
              <a:buNone/>
            </a:pPr>
            <a:r>
              <a:rPr lang="en-US" sz="1750" b="1" dirty="0">
                <a:solidFill>
                  <a:srgbClr val="4A4A45"/>
                </a:solidFill>
                <a:latin typeface="Lato Bold" pitchFamily="34" charset="0"/>
                <a:ea typeface="Lato Bold" pitchFamily="34" charset="-122"/>
                <a:cs typeface="Lato Bold" pitchFamily="34" charset="-120"/>
              </a:rPr>
              <a:t>Coordination Challenge</a:t>
            </a:r>
            <a:endParaRPr lang="en-US" sz="1750" dirty="0"/>
          </a:p>
        </p:txBody>
      </p:sp>
      <p:sp>
        <p:nvSpPr>
          <p:cNvPr id="6" name="Text 3"/>
          <p:cNvSpPr/>
          <p:nvPr/>
        </p:nvSpPr>
        <p:spPr>
          <a:xfrm>
            <a:off x="793790" y="3076456"/>
            <a:ext cx="2367558" cy="580549"/>
          </a:xfrm>
          <a:prstGeom prst="rect">
            <a:avLst/>
          </a:prstGeom>
          <a:noFill/>
          <a:ln/>
        </p:spPr>
        <p:txBody>
          <a:bodyPr wrap="square" lIns="0" tIns="0" rIns="0" bIns="0" rtlCol="0" anchor="t"/>
          <a:lstStyle/>
          <a:p>
            <a:pPr algn="ctr" indent="0" marL="0">
              <a:lnSpc>
                <a:spcPts val="2250"/>
              </a:lnSpc>
              <a:buNone/>
            </a:pPr>
            <a:r>
              <a:rPr lang="en-US" sz="1400" dirty="0">
                <a:solidFill>
                  <a:srgbClr val="4A4A45"/>
                </a:solidFill>
                <a:latin typeface="Lato" pitchFamily="34" charset="0"/>
                <a:ea typeface="Lato" pitchFamily="34" charset="-122"/>
                <a:cs typeface="Lato" pitchFamily="34" charset="-120"/>
              </a:rPr>
              <a:t>How to coordinate large agent societies?</a:t>
            </a:r>
            <a:endParaRPr lang="en-US" sz="1400" dirty="0"/>
          </a:p>
        </p:txBody>
      </p:sp>
      <p:sp>
        <p:nvSpPr>
          <p:cNvPr id="7" name="Text 4"/>
          <p:cNvSpPr/>
          <p:nvPr/>
        </p:nvSpPr>
        <p:spPr>
          <a:xfrm>
            <a:off x="3388162" y="1575078"/>
            <a:ext cx="2367558" cy="598765"/>
          </a:xfrm>
          <a:prstGeom prst="rect">
            <a:avLst/>
          </a:prstGeom>
          <a:noFill/>
          <a:ln/>
        </p:spPr>
        <p:txBody>
          <a:bodyPr wrap="none" lIns="0" tIns="0" rIns="0" bIns="0" rtlCol="0" anchor="t"/>
          <a:lstStyle/>
          <a:p>
            <a:pPr algn="ctr" indent="0" marL="0">
              <a:lnSpc>
                <a:spcPts val="4700"/>
              </a:lnSpc>
              <a:buNone/>
            </a:pPr>
            <a:r>
              <a:rPr lang="en-US" sz="4700" b="1" dirty="0">
                <a:solidFill>
                  <a:srgbClr val="4A4A45"/>
                </a:solidFill>
                <a:latin typeface="Lato Bold" pitchFamily="34" charset="0"/>
                <a:ea typeface="Lato Bold" pitchFamily="34" charset="-122"/>
                <a:cs typeface="Lato Bold" pitchFamily="34" charset="-120"/>
              </a:rPr>
              <a:t>2</a:t>
            </a:r>
            <a:endParaRPr lang="en-US" sz="4700" dirty="0"/>
          </a:p>
        </p:txBody>
      </p:sp>
      <p:sp>
        <p:nvSpPr>
          <p:cNvPr id="8" name="Text 5"/>
          <p:cNvSpPr/>
          <p:nvPr/>
        </p:nvSpPr>
        <p:spPr>
          <a:xfrm>
            <a:off x="3437811" y="2400657"/>
            <a:ext cx="2268260" cy="283488"/>
          </a:xfrm>
          <a:prstGeom prst="rect">
            <a:avLst/>
          </a:prstGeom>
          <a:noFill/>
          <a:ln/>
        </p:spPr>
        <p:txBody>
          <a:bodyPr wrap="none" lIns="0" tIns="0" rIns="0" bIns="0" rtlCol="0" anchor="t"/>
          <a:lstStyle/>
          <a:p>
            <a:pPr algn="ctr" indent="0" marL="0">
              <a:lnSpc>
                <a:spcPts val="2200"/>
              </a:lnSpc>
              <a:buNone/>
            </a:pPr>
            <a:r>
              <a:rPr lang="en-US" sz="1750" b="1" dirty="0">
                <a:solidFill>
                  <a:srgbClr val="4A4A45"/>
                </a:solidFill>
                <a:latin typeface="Lato Bold" pitchFamily="34" charset="0"/>
                <a:ea typeface="Lato Bold" pitchFamily="34" charset="-122"/>
                <a:cs typeface="Lato Bold" pitchFamily="34" charset="-120"/>
              </a:rPr>
              <a:t>Role Evolution</a:t>
            </a:r>
            <a:endParaRPr lang="en-US" sz="1750" dirty="0"/>
          </a:p>
        </p:txBody>
      </p:sp>
      <p:sp>
        <p:nvSpPr>
          <p:cNvPr id="9" name="Text 6"/>
          <p:cNvSpPr/>
          <p:nvPr/>
        </p:nvSpPr>
        <p:spPr>
          <a:xfrm>
            <a:off x="3388162" y="2792968"/>
            <a:ext cx="2367558" cy="580549"/>
          </a:xfrm>
          <a:prstGeom prst="rect">
            <a:avLst/>
          </a:prstGeom>
          <a:noFill/>
          <a:ln/>
        </p:spPr>
        <p:txBody>
          <a:bodyPr wrap="square" lIns="0" tIns="0" rIns="0" bIns="0" rtlCol="0" anchor="t"/>
          <a:lstStyle/>
          <a:p>
            <a:pPr algn="ctr" indent="0" marL="0">
              <a:lnSpc>
                <a:spcPts val="2250"/>
              </a:lnSpc>
              <a:buNone/>
            </a:pPr>
            <a:r>
              <a:rPr lang="en-US" sz="1400" dirty="0">
                <a:solidFill>
                  <a:srgbClr val="4A4A45"/>
                </a:solidFill>
                <a:latin typeface="Lato" pitchFamily="34" charset="0"/>
                <a:ea typeface="Lato" pitchFamily="34" charset="-122"/>
                <a:cs typeface="Lato" pitchFamily="34" charset="-120"/>
              </a:rPr>
              <a:t>How to manage evolving agent roles?</a:t>
            </a:r>
            <a:endParaRPr lang="en-US" sz="1400" dirty="0"/>
          </a:p>
        </p:txBody>
      </p:sp>
      <p:sp>
        <p:nvSpPr>
          <p:cNvPr id="10" name="Text 7"/>
          <p:cNvSpPr/>
          <p:nvPr/>
        </p:nvSpPr>
        <p:spPr>
          <a:xfrm>
            <a:off x="5982533" y="1575078"/>
            <a:ext cx="2367558" cy="598765"/>
          </a:xfrm>
          <a:prstGeom prst="rect">
            <a:avLst/>
          </a:prstGeom>
          <a:noFill/>
          <a:ln/>
        </p:spPr>
        <p:txBody>
          <a:bodyPr wrap="none" lIns="0" tIns="0" rIns="0" bIns="0" rtlCol="0" anchor="t"/>
          <a:lstStyle/>
          <a:p>
            <a:pPr algn="ctr" indent="0" marL="0">
              <a:lnSpc>
                <a:spcPts val="4700"/>
              </a:lnSpc>
              <a:buNone/>
            </a:pPr>
            <a:r>
              <a:rPr lang="en-US" sz="4700" b="1" dirty="0">
                <a:solidFill>
                  <a:srgbClr val="4A4A45"/>
                </a:solidFill>
                <a:latin typeface="Lato Bold" pitchFamily="34" charset="0"/>
                <a:ea typeface="Lato Bold" pitchFamily="34" charset="-122"/>
                <a:cs typeface="Lato Bold" pitchFamily="34" charset="-120"/>
              </a:rPr>
              <a:t>3</a:t>
            </a:r>
            <a:endParaRPr lang="en-US" sz="4700" dirty="0"/>
          </a:p>
        </p:txBody>
      </p:sp>
      <p:sp>
        <p:nvSpPr>
          <p:cNvPr id="11" name="Text 8"/>
          <p:cNvSpPr/>
          <p:nvPr/>
        </p:nvSpPr>
        <p:spPr>
          <a:xfrm>
            <a:off x="6032183" y="2400657"/>
            <a:ext cx="2268260" cy="283488"/>
          </a:xfrm>
          <a:prstGeom prst="rect">
            <a:avLst/>
          </a:prstGeom>
          <a:noFill/>
          <a:ln/>
        </p:spPr>
        <p:txBody>
          <a:bodyPr wrap="none" lIns="0" tIns="0" rIns="0" bIns="0" rtlCol="0" anchor="t"/>
          <a:lstStyle/>
          <a:p>
            <a:pPr algn="ctr" indent="0" marL="0">
              <a:lnSpc>
                <a:spcPts val="2200"/>
              </a:lnSpc>
              <a:buNone/>
            </a:pPr>
            <a:r>
              <a:rPr lang="en-US" sz="1750" b="1" dirty="0">
                <a:solidFill>
                  <a:srgbClr val="4A4A45"/>
                </a:solidFill>
                <a:latin typeface="Lato Bold" pitchFamily="34" charset="0"/>
                <a:ea typeface="Lato Bold" pitchFamily="34" charset="-122"/>
                <a:cs typeface="Lato Bold" pitchFamily="34" charset="-120"/>
              </a:rPr>
              <a:t>Behavior Alignment</a:t>
            </a:r>
            <a:endParaRPr lang="en-US" sz="1750" dirty="0"/>
          </a:p>
        </p:txBody>
      </p:sp>
      <p:sp>
        <p:nvSpPr>
          <p:cNvPr id="12" name="Text 9"/>
          <p:cNvSpPr/>
          <p:nvPr/>
        </p:nvSpPr>
        <p:spPr>
          <a:xfrm>
            <a:off x="5982533" y="2792968"/>
            <a:ext cx="2367558" cy="580549"/>
          </a:xfrm>
          <a:prstGeom prst="rect">
            <a:avLst/>
          </a:prstGeom>
          <a:noFill/>
          <a:ln/>
        </p:spPr>
        <p:txBody>
          <a:bodyPr wrap="square" lIns="0" tIns="0" rIns="0" bIns="0" rtlCol="0" anchor="t"/>
          <a:lstStyle/>
          <a:p>
            <a:pPr algn="ctr" indent="0" marL="0">
              <a:lnSpc>
                <a:spcPts val="2250"/>
              </a:lnSpc>
              <a:buNone/>
            </a:pPr>
            <a:r>
              <a:rPr lang="en-US" sz="1400" dirty="0">
                <a:solidFill>
                  <a:srgbClr val="4A4A45"/>
                </a:solidFill>
                <a:latin typeface="Lato" pitchFamily="34" charset="0"/>
                <a:ea typeface="Lato" pitchFamily="34" charset="-122"/>
                <a:cs typeface="Lato" pitchFamily="34" charset="-120"/>
              </a:rPr>
              <a:t>How to align emergent behaviors?</a:t>
            </a:r>
            <a:endParaRPr lang="en-US" sz="1400" dirty="0"/>
          </a:p>
        </p:txBody>
      </p:sp>
      <p:sp>
        <p:nvSpPr>
          <p:cNvPr id="13" name="Text 10"/>
          <p:cNvSpPr/>
          <p:nvPr/>
        </p:nvSpPr>
        <p:spPr>
          <a:xfrm>
            <a:off x="3388162" y="4201358"/>
            <a:ext cx="2367558" cy="598765"/>
          </a:xfrm>
          <a:prstGeom prst="rect">
            <a:avLst/>
          </a:prstGeom>
          <a:noFill/>
          <a:ln/>
        </p:spPr>
        <p:txBody>
          <a:bodyPr wrap="none" lIns="0" tIns="0" rIns="0" bIns="0" rtlCol="0" anchor="t"/>
          <a:lstStyle/>
          <a:p>
            <a:pPr algn="ctr" indent="0" marL="0">
              <a:lnSpc>
                <a:spcPts val="4700"/>
              </a:lnSpc>
              <a:buNone/>
            </a:pPr>
            <a:r>
              <a:rPr lang="en-US" sz="4700" b="1" dirty="0">
                <a:solidFill>
                  <a:srgbClr val="4A4A45"/>
                </a:solidFill>
                <a:latin typeface="Lato Bold" pitchFamily="34" charset="0"/>
                <a:ea typeface="Lato Bold" pitchFamily="34" charset="-122"/>
                <a:cs typeface="Lato Bold" pitchFamily="34" charset="-120"/>
              </a:rPr>
              <a:t>4</a:t>
            </a:r>
            <a:endParaRPr lang="en-US" sz="4700" dirty="0"/>
          </a:p>
        </p:txBody>
      </p:sp>
      <p:sp>
        <p:nvSpPr>
          <p:cNvPr id="14" name="Text 11"/>
          <p:cNvSpPr/>
          <p:nvPr/>
        </p:nvSpPr>
        <p:spPr>
          <a:xfrm>
            <a:off x="3437811" y="5026938"/>
            <a:ext cx="2268260" cy="283488"/>
          </a:xfrm>
          <a:prstGeom prst="rect">
            <a:avLst/>
          </a:prstGeom>
          <a:noFill/>
          <a:ln/>
        </p:spPr>
        <p:txBody>
          <a:bodyPr wrap="none" lIns="0" tIns="0" rIns="0" bIns="0" rtlCol="0" anchor="t"/>
          <a:lstStyle/>
          <a:p>
            <a:pPr algn="ctr" indent="0" marL="0">
              <a:lnSpc>
                <a:spcPts val="2200"/>
              </a:lnSpc>
              <a:buNone/>
            </a:pPr>
            <a:r>
              <a:rPr lang="en-US" sz="1750" b="1" dirty="0">
                <a:solidFill>
                  <a:srgbClr val="4A4A45"/>
                </a:solidFill>
                <a:latin typeface="Lato Bold" pitchFamily="34" charset="0"/>
                <a:ea typeface="Lato Bold" pitchFamily="34" charset="-122"/>
                <a:cs typeface="Lato Bold" pitchFamily="34" charset="-120"/>
              </a:rPr>
              <a:t>Safety &amp; Alignment</a:t>
            </a:r>
            <a:endParaRPr lang="en-US" sz="1750" dirty="0"/>
          </a:p>
        </p:txBody>
      </p:sp>
      <p:sp>
        <p:nvSpPr>
          <p:cNvPr id="15" name="Text 12"/>
          <p:cNvSpPr/>
          <p:nvPr/>
        </p:nvSpPr>
        <p:spPr>
          <a:xfrm>
            <a:off x="3388162" y="5419249"/>
            <a:ext cx="2367558" cy="580549"/>
          </a:xfrm>
          <a:prstGeom prst="rect">
            <a:avLst/>
          </a:prstGeom>
          <a:noFill/>
          <a:ln/>
        </p:spPr>
        <p:txBody>
          <a:bodyPr wrap="square" lIns="0" tIns="0" rIns="0" bIns="0" rtlCol="0" anchor="t"/>
          <a:lstStyle/>
          <a:p>
            <a:pPr algn="ctr" indent="0" marL="0">
              <a:lnSpc>
                <a:spcPts val="2250"/>
              </a:lnSpc>
              <a:buNone/>
            </a:pPr>
            <a:r>
              <a:rPr lang="en-US" sz="1400" dirty="0">
                <a:solidFill>
                  <a:srgbClr val="4A4A45"/>
                </a:solidFill>
                <a:latin typeface="Lato" pitchFamily="34" charset="0"/>
                <a:ea typeface="Lato" pitchFamily="34" charset="-122"/>
                <a:cs typeface="Lato" pitchFamily="34" charset="-120"/>
              </a:rPr>
              <a:t>How to ensure agent safety and alignment?</a:t>
            </a:r>
            <a:endParaRPr lang="en-US" sz="1400" dirty="0"/>
          </a:p>
        </p:txBody>
      </p:sp>
      <p:sp>
        <p:nvSpPr>
          <p:cNvPr id="16" name="Text 13"/>
          <p:cNvSpPr/>
          <p:nvPr/>
        </p:nvSpPr>
        <p:spPr>
          <a:xfrm>
            <a:off x="793790" y="6203871"/>
            <a:ext cx="7556421" cy="886063"/>
          </a:xfrm>
          <a:prstGeom prst="rect">
            <a:avLst/>
          </a:prstGeom>
          <a:noFill/>
          <a:ln/>
        </p:spPr>
        <p:txBody>
          <a:bodyPr wrap="square" lIns="0" tIns="0" rIns="0" bIns="0" rtlCol="0" anchor="t"/>
          <a:lstStyle/>
          <a:p>
            <a:pPr algn="l" indent="0" marL="0">
              <a:lnSpc>
                <a:spcPts val="2250"/>
              </a:lnSpc>
              <a:buNone/>
            </a:pPr>
            <a:r>
              <a:rPr lang="en-US" sz="1400" dirty="0">
                <a:solidFill>
                  <a:srgbClr val="000000"/>
                </a:solidFill>
                <a:latin typeface="Lato" pitchFamily="34" charset="0"/>
                <a:ea typeface="Lato" pitchFamily="34" charset="-122"/>
                <a:cs typeface="Lato" pitchFamily="34" charset="-120"/>
              </a:rPr>
              <a: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How to coordinate large agent societies? </a:t>
            </a:r>
            <a:pPr algn="l" indent="0" marL="0">
              <a:lnSpc>
                <a:spcPts val="2250"/>
              </a:lnSpc>
              <a:buNone/>
            </a:pPr>
            <a:r>
              <a:rPr lang="en-US" sz="1400" dirty="0">
                <a:solidFill>
                  <a:srgbClr val="000000"/>
                </a:solidFill>
                <a:latin typeface="Lato" pitchFamily="34" charset="0"/>
                <a:ea typeface="Lato" pitchFamily="34" charset="-122"/>
                <a:cs typeface="Lato" pitchFamily="34" charset="-120"/>
              </a:rPr>
              <a: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How to manage evolving agent roles? </a:t>
            </a:r>
            <a:pPr algn="l" indent="0" marL="0">
              <a:lnSpc>
                <a:spcPts val="2250"/>
              </a:lnSpc>
              <a:buNone/>
            </a:pPr>
            <a:r>
              <a:rPr lang="en-US" sz="1400" dirty="0">
                <a:solidFill>
                  <a:srgbClr val="000000"/>
                </a:solidFill>
                <a:latin typeface="Lato" pitchFamily="34" charset="0"/>
                <a:ea typeface="Lato" pitchFamily="34" charset="-122"/>
                <a:cs typeface="Lato" pitchFamily="34" charset="-120"/>
              </a:rPr>
              <a: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How to align emergent behaviors? </a:t>
            </a:r>
            <a:pPr algn="l" indent="0" marL="0">
              <a:lnSpc>
                <a:spcPts val="2250"/>
              </a:lnSpc>
              <a:buNone/>
            </a:pPr>
            <a:r>
              <a:rPr lang="en-US" sz="1400" dirty="0">
                <a:solidFill>
                  <a:srgbClr val="000000"/>
                </a:solidFill>
                <a:latin typeface="Lato" pitchFamily="34" charset="0"/>
                <a:ea typeface="Lato" pitchFamily="34" charset="-122"/>
                <a:cs typeface="Lato" pitchFamily="34" charset="-120"/>
              </a:rPr>
              <a: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How to make agents self-reflect and self-improve? </a:t>
            </a:r>
            <a:pPr algn="l" indent="0" marL="0">
              <a:lnSpc>
                <a:spcPts val="2250"/>
              </a:lnSpc>
              <a:buNone/>
            </a:pPr>
            <a:r>
              <a:rPr lang="en-US" sz="1400" dirty="0">
                <a:solidFill>
                  <a:srgbClr val="000000"/>
                </a:solidFill>
                <a:latin typeface="Lato" pitchFamily="34" charset="0"/>
                <a:ea typeface="Lato" pitchFamily="34" charset="-122"/>
                <a:cs typeface="Lato" pitchFamily="34" charset="-120"/>
              </a:rPr>
              <a: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How to ensure agent </a:t>
            </a:r>
            <a:pPr algn="l" indent="0" marL="0">
              <a:lnSpc>
                <a:spcPts val="2250"/>
              </a:lnSpc>
              <a:buNone/>
            </a:pPr>
            <a:r>
              <a:rPr lang="en-US" sz="1400" b="1" dirty="0">
                <a:solidFill>
                  <a:srgbClr val="4A4A45"/>
                </a:solidFill>
                <a:latin typeface="Lato" pitchFamily="34" charset="0"/>
                <a:ea typeface="Lato" pitchFamily="34" charset="-122"/>
                <a:cs typeface="Lato" pitchFamily="34" charset="-120"/>
              </a:rPr>
              <a:t>safety</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and </a:t>
            </a:r>
            <a:pPr algn="l" indent="0" marL="0">
              <a:lnSpc>
                <a:spcPts val="2250"/>
              </a:lnSpc>
              <a:buNone/>
            </a:pPr>
            <a:r>
              <a:rPr lang="en-US" sz="1400" b="1" dirty="0">
                <a:solidFill>
                  <a:srgbClr val="4A4A45"/>
                </a:solidFill>
                <a:latin typeface="Lato" pitchFamily="34" charset="0"/>
                <a:ea typeface="Lato" pitchFamily="34" charset="-122"/>
                <a:cs typeface="Lato" pitchFamily="34" charset="-120"/>
              </a:rPr>
              <a:t>alignment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a:t>
            </a:r>
            <a:endParaRPr lang="en-US" sz="1400" dirty="0"/>
          </a:p>
        </p:txBody>
      </p:sp>
      <p:sp>
        <p:nvSpPr>
          <p:cNvPr id="17" name="Text 14"/>
          <p:cNvSpPr/>
          <p:nvPr/>
        </p:nvSpPr>
        <p:spPr>
          <a:xfrm>
            <a:off x="793790" y="7294007"/>
            <a:ext cx="7556421" cy="290274"/>
          </a:xfrm>
          <a:prstGeom prst="rect">
            <a:avLst/>
          </a:prstGeom>
          <a:noFill/>
          <a:ln/>
        </p:spPr>
        <p:txBody>
          <a:bodyPr wrap="none" lIns="0" tIns="0" rIns="0" bIns="0" rtlCol="0" anchor="t"/>
          <a:lstStyle/>
          <a:p>
            <a:pPr algn="l" indent="0" marL="0">
              <a:lnSpc>
                <a:spcPts val="2250"/>
              </a:lnSpc>
              <a:buNone/>
            </a:pPr>
            <a:r>
              <a:rPr lang="en-US" sz="1400" dirty="0">
                <a:solidFill>
                  <a:srgbClr val="4A4A45"/>
                </a:solidFill>
                <a:latin typeface="Lato" pitchFamily="34" charset="0"/>
                <a:ea typeface="Lato" pitchFamily="34" charset="-122"/>
                <a:cs typeface="Lato" pitchFamily="34" charset="-120"/>
              </a:rPr>
              <a:t>→ This field is </a:t>
            </a:r>
            <a:pPr algn="l" indent="0" marL="0">
              <a:lnSpc>
                <a:spcPts val="2250"/>
              </a:lnSpc>
              <a:buNone/>
            </a:pPr>
            <a:r>
              <a:rPr lang="en-US" sz="1400" b="1" dirty="0">
                <a:solidFill>
                  <a:srgbClr val="4A4A45"/>
                </a:solidFill>
                <a:latin typeface="Lato" pitchFamily="34" charset="0"/>
                <a:ea typeface="Lato" pitchFamily="34" charset="-122"/>
                <a:cs typeface="Lato" pitchFamily="34" charset="-120"/>
              </a:rPr>
              <a:t>open and evolving</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 today, you start building agent societies.</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684967"/>
            <a:ext cx="5851684" cy="566976"/>
          </a:xfrm>
          <a:prstGeom prst="rect">
            <a:avLst/>
          </a:prstGeom>
          <a:noFill/>
          <a:ln/>
        </p:spPr>
        <p:txBody>
          <a:bodyPr wrap="none" lIns="0" tIns="0" rIns="0" bIns="0" rtlCol="0" anchor="t"/>
          <a:lstStyle/>
          <a:p>
            <a:pPr algn="l" indent="0" marL="0">
              <a:lnSpc>
                <a:spcPts val="4450"/>
              </a:lnSpc>
              <a:buNone/>
            </a:pPr>
            <a:r>
              <a:rPr lang="en-US" sz="3550" b="1" dirty="0">
                <a:solidFill>
                  <a:srgbClr val="282824"/>
                </a:solidFill>
                <a:latin typeface="Lato Bold" pitchFamily="34" charset="0"/>
                <a:ea typeface="Lato Bold" pitchFamily="34" charset="-122"/>
                <a:cs typeface="Lato Bold" pitchFamily="34" charset="-120"/>
              </a:rPr>
              <a:t>What Is an Intelligent Agent?</a:t>
            </a:r>
            <a:endParaRPr lang="en-US" sz="3550" dirty="0"/>
          </a:p>
        </p:txBody>
      </p:sp>
      <p:sp>
        <p:nvSpPr>
          <p:cNvPr id="4" name="Shape 1"/>
          <p:cNvSpPr/>
          <p:nvPr/>
        </p:nvSpPr>
        <p:spPr>
          <a:xfrm>
            <a:off x="6280190" y="1524119"/>
            <a:ext cx="7556421" cy="1045488"/>
          </a:xfrm>
          <a:prstGeom prst="roundRect">
            <a:avLst>
              <a:gd name="adj" fmla="val 2604"/>
            </a:avLst>
          </a:prstGeom>
          <a:solidFill>
            <a:srgbClr val="E5DFD2"/>
          </a:solidFill>
          <a:ln/>
        </p:spPr>
      </p:sp>
      <p:sp>
        <p:nvSpPr>
          <p:cNvPr id="5" name="Text 2"/>
          <p:cNvSpPr/>
          <p:nvPr/>
        </p:nvSpPr>
        <p:spPr>
          <a:xfrm>
            <a:off x="6461641" y="1705570"/>
            <a:ext cx="2331363" cy="283488"/>
          </a:xfrm>
          <a:prstGeom prst="rect">
            <a:avLst/>
          </a:prstGeom>
          <a:noFill/>
          <a:ln/>
        </p:spPr>
        <p:txBody>
          <a:bodyPr wrap="none" lIns="0" tIns="0" rIns="0" bIns="0" rtlCol="0" anchor="t"/>
          <a:lstStyle/>
          <a:p>
            <a:pPr algn="l" indent="0" marL="0">
              <a:lnSpc>
                <a:spcPts val="2200"/>
              </a:lnSpc>
              <a:buNone/>
            </a:pPr>
            <a:r>
              <a:rPr lang="en-US" sz="1750" b="1" dirty="0">
                <a:solidFill>
                  <a:srgbClr val="4A4A45"/>
                </a:solidFill>
                <a:latin typeface="Lato Bold" pitchFamily="34" charset="0"/>
                <a:ea typeface="Lato Bold" pitchFamily="34" charset="-122"/>
                <a:cs typeface="Lato Bold" pitchFamily="34" charset="-120"/>
              </a:rPr>
              <a:t>Perceives environment</a:t>
            </a:r>
            <a:endParaRPr lang="en-US" sz="1750" dirty="0"/>
          </a:p>
        </p:txBody>
      </p:sp>
      <p:sp>
        <p:nvSpPr>
          <p:cNvPr id="6" name="Text 3"/>
          <p:cNvSpPr/>
          <p:nvPr/>
        </p:nvSpPr>
        <p:spPr>
          <a:xfrm>
            <a:off x="6461641" y="2097881"/>
            <a:ext cx="7193518" cy="290274"/>
          </a:xfrm>
          <a:prstGeom prst="rect">
            <a:avLst/>
          </a:prstGeom>
          <a:noFill/>
          <a:ln/>
        </p:spPr>
        <p:txBody>
          <a:bodyPr wrap="none" lIns="0" tIns="0" rIns="0" bIns="0" rtlCol="0" anchor="t"/>
          <a:lstStyle/>
          <a:p>
            <a:pPr algn="l" indent="0" marL="0">
              <a:lnSpc>
                <a:spcPts val="2250"/>
              </a:lnSpc>
              <a:buNone/>
            </a:pPr>
            <a:r>
              <a:rPr lang="en-US" sz="1400" dirty="0">
                <a:solidFill>
                  <a:srgbClr val="4A4A45"/>
                </a:solidFill>
                <a:latin typeface="Lato" pitchFamily="34" charset="0"/>
                <a:ea typeface="Lato" pitchFamily="34" charset="-122"/>
                <a:cs typeface="Lato" pitchFamily="34" charset="-120"/>
              </a:rPr>
              <a:t>An agent actively monitors and senses its surroundings</a:t>
            </a:r>
            <a:endParaRPr lang="en-US" sz="1400" dirty="0"/>
          </a:p>
        </p:txBody>
      </p:sp>
      <p:sp>
        <p:nvSpPr>
          <p:cNvPr id="7" name="Shape 4"/>
          <p:cNvSpPr/>
          <p:nvPr/>
        </p:nvSpPr>
        <p:spPr>
          <a:xfrm>
            <a:off x="6280190" y="2751058"/>
            <a:ext cx="7556421" cy="1045488"/>
          </a:xfrm>
          <a:prstGeom prst="roundRect">
            <a:avLst>
              <a:gd name="adj" fmla="val 2604"/>
            </a:avLst>
          </a:prstGeom>
          <a:solidFill>
            <a:srgbClr val="E5DFD2"/>
          </a:solidFill>
          <a:ln/>
        </p:spPr>
      </p:sp>
      <p:sp>
        <p:nvSpPr>
          <p:cNvPr id="8" name="Text 5"/>
          <p:cNvSpPr/>
          <p:nvPr/>
        </p:nvSpPr>
        <p:spPr>
          <a:xfrm>
            <a:off x="6461641" y="2932509"/>
            <a:ext cx="3438882" cy="283488"/>
          </a:xfrm>
          <a:prstGeom prst="rect">
            <a:avLst/>
          </a:prstGeom>
          <a:noFill/>
          <a:ln/>
        </p:spPr>
        <p:txBody>
          <a:bodyPr wrap="none" lIns="0" tIns="0" rIns="0" bIns="0" rtlCol="0" anchor="t"/>
          <a:lstStyle/>
          <a:p>
            <a:pPr algn="l" indent="0" marL="0">
              <a:lnSpc>
                <a:spcPts val="2200"/>
              </a:lnSpc>
              <a:buNone/>
            </a:pPr>
            <a:r>
              <a:rPr lang="en-US" sz="1750" b="1" dirty="0">
                <a:solidFill>
                  <a:srgbClr val="4A4A45"/>
                </a:solidFill>
                <a:latin typeface="Lato Bold" pitchFamily="34" charset="0"/>
                <a:ea typeface="Lato Bold" pitchFamily="34" charset="-122"/>
                <a:cs typeface="Lato Bold" pitchFamily="34" charset="-120"/>
              </a:rPr>
              <a:t>Maintains internal state / memory</a:t>
            </a:r>
            <a:endParaRPr lang="en-US" sz="1750" dirty="0"/>
          </a:p>
        </p:txBody>
      </p:sp>
      <p:sp>
        <p:nvSpPr>
          <p:cNvPr id="9" name="Text 6"/>
          <p:cNvSpPr/>
          <p:nvPr/>
        </p:nvSpPr>
        <p:spPr>
          <a:xfrm>
            <a:off x="6461641" y="3324820"/>
            <a:ext cx="7193518" cy="290274"/>
          </a:xfrm>
          <a:prstGeom prst="rect">
            <a:avLst/>
          </a:prstGeom>
          <a:noFill/>
          <a:ln/>
        </p:spPr>
        <p:txBody>
          <a:bodyPr wrap="none" lIns="0" tIns="0" rIns="0" bIns="0" rtlCol="0" anchor="t"/>
          <a:lstStyle/>
          <a:p>
            <a:pPr algn="l" indent="0" marL="0">
              <a:lnSpc>
                <a:spcPts val="2250"/>
              </a:lnSpc>
              <a:buNone/>
            </a:pPr>
            <a:r>
              <a:rPr lang="en-US" sz="1400" dirty="0">
                <a:solidFill>
                  <a:srgbClr val="4A4A45"/>
                </a:solidFill>
                <a:latin typeface="Lato" pitchFamily="34" charset="0"/>
                <a:ea typeface="Lato" pitchFamily="34" charset="-122"/>
                <a:cs typeface="Lato" pitchFamily="34" charset="-120"/>
              </a:rPr>
              <a:t>Stores and updates information about past experiences</a:t>
            </a:r>
            <a:endParaRPr lang="en-US" sz="1400" dirty="0"/>
          </a:p>
        </p:txBody>
      </p:sp>
      <p:sp>
        <p:nvSpPr>
          <p:cNvPr id="10" name="Shape 7"/>
          <p:cNvSpPr/>
          <p:nvPr/>
        </p:nvSpPr>
        <p:spPr>
          <a:xfrm>
            <a:off x="6280190" y="3977997"/>
            <a:ext cx="7556421" cy="1045488"/>
          </a:xfrm>
          <a:prstGeom prst="roundRect">
            <a:avLst>
              <a:gd name="adj" fmla="val 2604"/>
            </a:avLst>
          </a:prstGeom>
          <a:solidFill>
            <a:srgbClr val="E5DFD2"/>
          </a:solidFill>
          <a:ln/>
        </p:spPr>
      </p:sp>
      <p:sp>
        <p:nvSpPr>
          <p:cNvPr id="11" name="Text 8"/>
          <p:cNvSpPr/>
          <p:nvPr/>
        </p:nvSpPr>
        <p:spPr>
          <a:xfrm>
            <a:off x="6461641" y="4159448"/>
            <a:ext cx="2776895" cy="283488"/>
          </a:xfrm>
          <a:prstGeom prst="rect">
            <a:avLst/>
          </a:prstGeom>
          <a:noFill/>
          <a:ln/>
        </p:spPr>
        <p:txBody>
          <a:bodyPr wrap="none" lIns="0" tIns="0" rIns="0" bIns="0" rtlCol="0" anchor="t"/>
          <a:lstStyle/>
          <a:p>
            <a:pPr algn="l" indent="0" marL="0">
              <a:lnSpc>
                <a:spcPts val="2200"/>
              </a:lnSpc>
              <a:buNone/>
            </a:pPr>
            <a:r>
              <a:rPr lang="en-US" sz="1750" b="1" dirty="0">
                <a:solidFill>
                  <a:srgbClr val="4A4A45"/>
                </a:solidFill>
                <a:latin typeface="Lato Bold" pitchFamily="34" charset="0"/>
                <a:ea typeface="Lato Bold" pitchFamily="34" charset="-122"/>
                <a:cs typeface="Lato Bold" pitchFamily="34" charset="-120"/>
              </a:rPr>
              <a:t>Plans and acts toward goals</a:t>
            </a:r>
            <a:endParaRPr lang="en-US" sz="1750" dirty="0"/>
          </a:p>
        </p:txBody>
      </p:sp>
      <p:sp>
        <p:nvSpPr>
          <p:cNvPr id="12" name="Text 9"/>
          <p:cNvSpPr/>
          <p:nvPr/>
        </p:nvSpPr>
        <p:spPr>
          <a:xfrm>
            <a:off x="6461641" y="4551759"/>
            <a:ext cx="7193518" cy="290274"/>
          </a:xfrm>
          <a:prstGeom prst="rect">
            <a:avLst/>
          </a:prstGeom>
          <a:noFill/>
          <a:ln/>
        </p:spPr>
        <p:txBody>
          <a:bodyPr wrap="none" lIns="0" tIns="0" rIns="0" bIns="0" rtlCol="0" anchor="t"/>
          <a:lstStyle/>
          <a:p>
            <a:pPr algn="l" indent="0" marL="0">
              <a:lnSpc>
                <a:spcPts val="2250"/>
              </a:lnSpc>
              <a:buNone/>
            </a:pPr>
            <a:r>
              <a:rPr lang="en-US" sz="1400" dirty="0">
                <a:solidFill>
                  <a:srgbClr val="4A4A45"/>
                </a:solidFill>
                <a:latin typeface="Lato" pitchFamily="34" charset="0"/>
                <a:ea typeface="Lato" pitchFamily="34" charset="-122"/>
                <a:cs typeface="Lato" pitchFamily="34" charset="-120"/>
              </a:rPr>
              <a:t>Sets objectives and takes actions to achieve them</a:t>
            </a:r>
            <a:endParaRPr lang="en-US" sz="1400" dirty="0"/>
          </a:p>
        </p:txBody>
      </p:sp>
      <p:sp>
        <p:nvSpPr>
          <p:cNvPr id="13" name="Shape 10"/>
          <p:cNvSpPr/>
          <p:nvPr/>
        </p:nvSpPr>
        <p:spPr>
          <a:xfrm>
            <a:off x="6280190" y="5204936"/>
            <a:ext cx="7556421" cy="1045488"/>
          </a:xfrm>
          <a:prstGeom prst="roundRect">
            <a:avLst>
              <a:gd name="adj" fmla="val 2604"/>
            </a:avLst>
          </a:prstGeom>
          <a:solidFill>
            <a:srgbClr val="E5DFD2"/>
          </a:solidFill>
          <a:ln/>
        </p:spPr>
      </p:sp>
      <p:sp>
        <p:nvSpPr>
          <p:cNvPr id="14" name="Text 11"/>
          <p:cNvSpPr/>
          <p:nvPr/>
        </p:nvSpPr>
        <p:spPr>
          <a:xfrm>
            <a:off x="6461641" y="5386388"/>
            <a:ext cx="4643914" cy="283488"/>
          </a:xfrm>
          <a:prstGeom prst="rect">
            <a:avLst/>
          </a:prstGeom>
          <a:noFill/>
          <a:ln/>
        </p:spPr>
        <p:txBody>
          <a:bodyPr wrap="none" lIns="0" tIns="0" rIns="0" bIns="0" rtlCol="0" anchor="t"/>
          <a:lstStyle/>
          <a:p>
            <a:pPr algn="l" indent="0" marL="0">
              <a:lnSpc>
                <a:spcPts val="2200"/>
              </a:lnSpc>
              <a:buNone/>
            </a:pPr>
            <a:r>
              <a:rPr lang="en-US" sz="1750" b="1" dirty="0">
                <a:solidFill>
                  <a:srgbClr val="4A4A45"/>
                </a:solidFill>
                <a:latin typeface="Lato Bold" pitchFamily="34" charset="0"/>
                <a:ea typeface="Lato Bold" pitchFamily="34" charset="-122"/>
                <a:cs typeface="Lato Bold" pitchFamily="34" charset="-120"/>
              </a:rPr>
              <a:t>Interacts with other agents, tools, and humans</a:t>
            </a:r>
            <a:endParaRPr lang="en-US" sz="1750" dirty="0"/>
          </a:p>
        </p:txBody>
      </p:sp>
      <p:sp>
        <p:nvSpPr>
          <p:cNvPr id="15" name="Text 12"/>
          <p:cNvSpPr/>
          <p:nvPr/>
        </p:nvSpPr>
        <p:spPr>
          <a:xfrm>
            <a:off x="6461641" y="5778698"/>
            <a:ext cx="7193518" cy="290274"/>
          </a:xfrm>
          <a:prstGeom prst="rect">
            <a:avLst/>
          </a:prstGeom>
          <a:noFill/>
          <a:ln/>
        </p:spPr>
        <p:txBody>
          <a:bodyPr wrap="none" lIns="0" tIns="0" rIns="0" bIns="0" rtlCol="0" anchor="t"/>
          <a:lstStyle/>
          <a:p>
            <a:pPr algn="l" indent="0" marL="0">
              <a:lnSpc>
                <a:spcPts val="2250"/>
              </a:lnSpc>
              <a:buNone/>
            </a:pPr>
            <a:r>
              <a:rPr lang="en-US" sz="1400" dirty="0">
                <a:solidFill>
                  <a:srgbClr val="4A4A45"/>
                </a:solidFill>
                <a:latin typeface="Lato" pitchFamily="34" charset="0"/>
                <a:ea typeface="Lato" pitchFamily="34" charset="-122"/>
                <a:cs typeface="Lato" pitchFamily="34" charset="-120"/>
              </a:rPr>
              <a:t>Communicates and collaborates with various entities</a:t>
            </a:r>
            <a:endParaRPr lang="en-US" sz="1400" dirty="0"/>
          </a:p>
        </p:txBody>
      </p:sp>
      <p:sp>
        <p:nvSpPr>
          <p:cNvPr id="16" name="Text 13"/>
          <p:cNvSpPr/>
          <p:nvPr/>
        </p:nvSpPr>
        <p:spPr>
          <a:xfrm>
            <a:off x="6280190" y="6454497"/>
            <a:ext cx="7556421" cy="595789"/>
          </a:xfrm>
          <a:prstGeom prst="rect">
            <a:avLst/>
          </a:prstGeom>
          <a:noFill/>
          <a:ln/>
        </p:spPr>
        <p:txBody>
          <a:bodyPr wrap="square" lIns="0" tIns="0" rIns="0" bIns="0" rtlCol="0" anchor="t"/>
          <a:lstStyle/>
          <a:p>
            <a:pPr algn="l" indent="0" marL="0">
              <a:lnSpc>
                <a:spcPts val="2250"/>
              </a:lnSpc>
              <a:buNone/>
            </a:pPr>
            <a:r>
              <a:rPr lang="en-US" sz="1400" dirty="0">
                <a:solidFill>
                  <a:srgbClr val="4A4A45"/>
                </a:solidFill>
                <a:latin typeface="Lato" pitchFamily="34" charset="0"/>
                <a:ea typeface="Lato" pitchFamily="34" charset="-122"/>
                <a:cs typeface="Lato" pitchFamily="34" charset="-120"/>
              </a:rPr>
              <a:t>An </a:t>
            </a:r>
            <a:pPr algn="l" indent="0" marL="0">
              <a:lnSpc>
                <a:spcPts val="2250"/>
              </a:lnSpc>
              <a:buNone/>
            </a:pPr>
            <a:r>
              <a:rPr lang="en-US" sz="1400" b="1" dirty="0">
                <a:solidFill>
                  <a:srgbClr val="4A4A45"/>
                </a:solidFill>
                <a:latin typeface="Lato" pitchFamily="34" charset="0"/>
                <a:ea typeface="Lato" pitchFamily="34" charset="-122"/>
                <a:cs typeface="Lato" pitchFamily="34" charset="-120"/>
              </a:rPr>
              <a:t>agent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is an autonomous system that: </a:t>
            </a:r>
            <a:pPr algn="l" indent="0" marL="0">
              <a:lnSpc>
                <a:spcPts val="2250"/>
              </a:lnSpc>
              <a:buNone/>
            </a:pPr>
            <a:r>
              <a:rPr lang="en-US" sz="1400" dirty="0">
                <a:solidFill>
                  <a:srgbClr val="000000"/>
                </a:solidFill>
                <a:latin typeface="Lato" pitchFamily="34" charset="0"/>
                <a:ea typeface="Lato" pitchFamily="34" charset="-122"/>
                <a:cs typeface="Lato" pitchFamily="34" charset="-120"/>
              </a:rPr>
              <a: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Perceives environment </a:t>
            </a:r>
            <a:pPr algn="l" indent="0" marL="0">
              <a:lnSpc>
                <a:spcPts val="2250"/>
              </a:lnSpc>
              <a:buNone/>
            </a:pPr>
            <a:r>
              <a:rPr lang="en-US" sz="1400" dirty="0">
                <a:solidFill>
                  <a:srgbClr val="000000"/>
                </a:solidFill>
                <a:latin typeface="Lato" pitchFamily="34" charset="0"/>
                <a:ea typeface="Lato" pitchFamily="34" charset="-122"/>
                <a:cs typeface="Lato" pitchFamily="34" charset="-120"/>
              </a:rPr>
              <a: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Maintains internal state / memory </a:t>
            </a:r>
            <a:pPr algn="l" indent="0" marL="0">
              <a:lnSpc>
                <a:spcPts val="2250"/>
              </a:lnSpc>
              <a:buNone/>
            </a:pPr>
            <a:r>
              <a:rPr lang="en-US" sz="1400" dirty="0">
                <a:solidFill>
                  <a:srgbClr val="000000"/>
                </a:solidFill>
                <a:latin typeface="Lato" pitchFamily="34" charset="0"/>
                <a:ea typeface="Lato" pitchFamily="34" charset="-122"/>
                <a:cs typeface="Lato" pitchFamily="34" charset="-120"/>
              </a:rPr>
              <a: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Plans and acts toward goals </a:t>
            </a:r>
            <a:pPr algn="l" indent="0" marL="0">
              <a:lnSpc>
                <a:spcPts val="2250"/>
              </a:lnSpc>
              <a:buNone/>
            </a:pPr>
            <a:r>
              <a:rPr lang="en-US" sz="1400" dirty="0">
                <a:solidFill>
                  <a:srgbClr val="000000"/>
                </a:solidFill>
                <a:latin typeface="Lato" pitchFamily="34" charset="0"/>
                <a:ea typeface="Lato" pitchFamily="34" charset="-122"/>
                <a:cs typeface="Lato" pitchFamily="34" charset="-120"/>
              </a:rPr>
              <a:t>✅</a:t>
            </a:r>
            <a:pPr algn="l" indent="0" marL="0">
              <a:lnSpc>
                <a:spcPts val="2250"/>
              </a:lnSpc>
              <a:buNone/>
            </a:pPr>
            <a:r>
              <a:rPr lang="en-US" sz="1400" dirty="0">
                <a:solidFill>
                  <a:srgbClr val="4A4A45"/>
                </a:solidFill>
                <a:latin typeface="Lato" pitchFamily="34" charset="0"/>
                <a:ea typeface="Lato" pitchFamily="34" charset="-122"/>
                <a:cs typeface="Lato" pitchFamily="34" charset="-120"/>
              </a:rPr>
              <a:t> Interacts with other agents, tools, and humans</a:t>
            </a:r>
            <a:endParaRPr lang="en-US" sz="1400" dirty="0"/>
          </a:p>
        </p:txBody>
      </p:sp>
      <p:sp>
        <p:nvSpPr>
          <p:cNvPr id="17" name="Text 14"/>
          <p:cNvSpPr/>
          <p:nvPr/>
        </p:nvSpPr>
        <p:spPr>
          <a:xfrm>
            <a:off x="6280190" y="7254359"/>
            <a:ext cx="7556421" cy="290274"/>
          </a:xfrm>
          <a:prstGeom prst="rect">
            <a:avLst/>
          </a:prstGeom>
          <a:noFill/>
          <a:ln/>
        </p:spPr>
        <p:txBody>
          <a:bodyPr wrap="none" lIns="0" tIns="0" rIns="0" bIns="0" rtlCol="0" anchor="t"/>
          <a:lstStyle/>
          <a:p>
            <a:pPr algn="l" indent="0" marL="0">
              <a:lnSpc>
                <a:spcPts val="2250"/>
              </a:lnSpc>
              <a:buNone/>
            </a:pPr>
            <a:r>
              <a:rPr lang="en-US" sz="1400" dirty="0">
                <a:solidFill>
                  <a:srgbClr val="4A4A45"/>
                </a:solidFill>
                <a:latin typeface="Lato" pitchFamily="34" charset="0"/>
                <a:ea typeface="Lato" pitchFamily="34" charset="-122"/>
                <a:cs typeface="Lato" pitchFamily="34" charset="-120"/>
              </a:rPr>
              <a:t>Agents ≠ LLMs Agents = LLM + memory + tools + autonomy + coordination</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942856"/>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282824"/>
                </a:solidFill>
                <a:latin typeface="Lato Bold" pitchFamily="34" charset="0"/>
                <a:ea typeface="Lato Bold" pitchFamily="34" charset="-122"/>
                <a:cs typeface="Lato Bold" pitchFamily="34" charset="-120"/>
              </a:rPr>
              <a:t>From LLMs to Agents</a:t>
            </a:r>
            <a:endParaRPr lang="en-US" sz="4450" dirty="0"/>
          </a:p>
        </p:txBody>
      </p:sp>
      <p:sp>
        <p:nvSpPr>
          <p:cNvPr id="4" name="Text 1"/>
          <p:cNvSpPr/>
          <p:nvPr/>
        </p:nvSpPr>
        <p:spPr>
          <a:xfrm>
            <a:off x="793790" y="221861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82824"/>
                </a:solidFill>
                <a:latin typeface="Lato Bold" pitchFamily="34" charset="0"/>
                <a:ea typeface="Lato Bold" pitchFamily="34" charset="-122"/>
                <a:cs typeface="Lato Bold" pitchFamily="34" charset="-120"/>
              </a:rPr>
              <a:t>LLMs Limitations</a:t>
            </a:r>
            <a:endParaRPr lang="en-US" sz="2200" dirty="0"/>
          </a:p>
        </p:txBody>
      </p:sp>
      <p:sp>
        <p:nvSpPr>
          <p:cNvPr id="5" name="Text 2"/>
          <p:cNvSpPr/>
          <p:nvPr/>
        </p:nvSpPr>
        <p:spPr>
          <a:xfrm>
            <a:off x="793790" y="2799755"/>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A4A45"/>
                </a:solidFill>
                <a:latin typeface="Lato" pitchFamily="34" charset="0"/>
                <a:ea typeface="Lato" pitchFamily="34" charset="-122"/>
                <a:cs typeface="Lato" pitchFamily="34" charset="-120"/>
              </a:rPr>
              <a:t>Forget context between calls</a:t>
            </a:r>
            <a:endParaRPr lang="en-US" sz="1750" dirty="0"/>
          </a:p>
        </p:txBody>
      </p:sp>
      <p:sp>
        <p:nvSpPr>
          <p:cNvPr id="6" name="Text 3"/>
          <p:cNvSpPr/>
          <p:nvPr/>
        </p:nvSpPr>
        <p:spPr>
          <a:xfrm>
            <a:off x="793790" y="3241953"/>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A4A45"/>
                </a:solidFill>
                <a:latin typeface="Lato" pitchFamily="34" charset="0"/>
                <a:ea typeface="Lato" pitchFamily="34" charset="-122"/>
                <a:cs typeface="Lato" pitchFamily="34" charset="-120"/>
              </a:rPr>
              <a:t>Lack self-directed planning</a:t>
            </a:r>
            <a:endParaRPr lang="en-US" sz="1750" dirty="0"/>
          </a:p>
        </p:txBody>
      </p:sp>
      <p:sp>
        <p:nvSpPr>
          <p:cNvPr id="7" name="Text 4"/>
          <p:cNvSpPr/>
          <p:nvPr/>
        </p:nvSpPr>
        <p:spPr>
          <a:xfrm>
            <a:off x="793790" y="3684151"/>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A4A45"/>
                </a:solidFill>
                <a:latin typeface="Lato" pitchFamily="34" charset="0"/>
                <a:ea typeface="Lato" pitchFamily="34" charset="-122"/>
                <a:cs typeface="Lato" pitchFamily="34" charset="-120"/>
              </a:rPr>
              <a:t>Don't maintain state or memory</a:t>
            </a:r>
            <a:endParaRPr lang="en-US" sz="1750" dirty="0"/>
          </a:p>
        </p:txBody>
      </p:sp>
      <p:sp>
        <p:nvSpPr>
          <p:cNvPr id="8" name="Text 5"/>
          <p:cNvSpPr/>
          <p:nvPr/>
        </p:nvSpPr>
        <p:spPr>
          <a:xfrm>
            <a:off x="793790" y="4126349"/>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A4A45"/>
                </a:solidFill>
                <a:latin typeface="Lato" pitchFamily="34" charset="0"/>
                <a:ea typeface="Lato" pitchFamily="34" charset="-122"/>
                <a:cs typeface="Lato" pitchFamily="34" charset="-120"/>
              </a:rPr>
              <a:t>Can't manage complex workflows</a:t>
            </a:r>
            <a:endParaRPr lang="en-US" sz="1750" dirty="0"/>
          </a:p>
        </p:txBody>
      </p:sp>
      <p:sp>
        <p:nvSpPr>
          <p:cNvPr id="9" name="Text 6"/>
          <p:cNvSpPr/>
          <p:nvPr/>
        </p:nvSpPr>
        <p:spPr>
          <a:xfrm>
            <a:off x="4856321" y="221861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82824"/>
                </a:solidFill>
                <a:latin typeface="Lato Bold" pitchFamily="34" charset="0"/>
                <a:ea typeface="Lato Bold" pitchFamily="34" charset="-122"/>
                <a:cs typeface="Lato Bold" pitchFamily="34" charset="-120"/>
              </a:rPr>
              <a:t>Agent Advantages</a:t>
            </a:r>
            <a:endParaRPr lang="en-US" sz="2200" dirty="0"/>
          </a:p>
        </p:txBody>
      </p:sp>
      <p:sp>
        <p:nvSpPr>
          <p:cNvPr id="10" name="Text 7"/>
          <p:cNvSpPr/>
          <p:nvPr/>
        </p:nvSpPr>
        <p:spPr>
          <a:xfrm>
            <a:off x="4856321" y="2799755"/>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A4A45"/>
                </a:solidFill>
                <a:latin typeface="Lato" pitchFamily="34" charset="0"/>
                <a:ea typeface="Lato" pitchFamily="34" charset="-122"/>
                <a:cs typeface="Lato" pitchFamily="34" charset="-120"/>
              </a:rPr>
              <a:t>Persistent memory</a:t>
            </a:r>
            <a:endParaRPr lang="en-US" sz="1750" dirty="0"/>
          </a:p>
        </p:txBody>
      </p:sp>
      <p:sp>
        <p:nvSpPr>
          <p:cNvPr id="11" name="Text 8"/>
          <p:cNvSpPr/>
          <p:nvPr/>
        </p:nvSpPr>
        <p:spPr>
          <a:xfrm>
            <a:off x="4856321" y="3241953"/>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A4A45"/>
                </a:solidFill>
                <a:latin typeface="Lato" pitchFamily="34" charset="0"/>
                <a:ea typeface="Lato" pitchFamily="34" charset="-122"/>
                <a:cs typeface="Lato" pitchFamily="34" charset="-120"/>
              </a:rPr>
              <a:t>Multi-step reasoning</a:t>
            </a:r>
            <a:endParaRPr lang="en-US" sz="1750" dirty="0"/>
          </a:p>
        </p:txBody>
      </p:sp>
      <p:sp>
        <p:nvSpPr>
          <p:cNvPr id="12" name="Text 9"/>
          <p:cNvSpPr/>
          <p:nvPr/>
        </p:nvSpPr>
        <p:spPr>
          <a:xfrm>
            <a:off x="4856321" y="3684151"/>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A4A45"/>
                </a:solidFill>
                <a:latin typeface="Lato" pitchFamily="34" charset="0"/>
                <a:ea typeface="Lato" pitchFamily="34" charset="-122"/>
                <a:cs typeface="Lato" pitchFamily="34" charset="-120"/>
              </a:rPr>
              <a:t>Tool use (APIs, databases, browser)</a:t>
            </a:r>
            <a:endParaRPr lang="en-US" sz="1750" dirty="0"/>
          </a:p>
        </p:txBody>
      </p:sp>
      <p:sp>
        <p:nvSpPr>
          <p:cNvPr id="13" name="Text 10"/>
          <p:cNvSpPr/>
          <p:nvPr/>
        </p:nvSpPr>
        <p:spPr>
          <a:xfrm>
            <a:off x="4856321" y="4489252"/>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A4A45"/>
                </a:solidFill>
                <a:latin typeface="Lato" pitchFamily="34" charset="0"/>
                <a:ea typeface="Lato" pitchFamily="34" charset="-122"/>
                <a:cs typeface="Lato" pitchFamily="34" charset="-120"/>
              </a:rPr>
              <a:t>Autonomous cycles</a:t>
            </a:r>
            <a:endParaRPr lang="en-US" sz="1750" dirty="0"/>
          </a:p>
        </p:txBody>
      </p:sp>
      <p:sp>
        <p:nvSpPr>
          <p:cNvPr id="14" name="Text 11"/>
          <p:cNvSpPr/>
          <p:nvPr/>
        </p:nvSpPr>
        <p:spPr>
          <a:xfrm>
            <a:off x="793790" y="5186601"/>
            <a:ext cx="7556421" cy="1103948"/>
          </a:xfrm>
          <a:prstGeom prst="rect">
            <a:avLst/>
          </a:prstGeom>
          <a:noFill/>
          <a:ln/>
        </p:spPr>
        <p:txBody>
          <a:bodyPr wrap="squar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LLMs are great — but they: </a:t>
            </a:r>
            <a:pPr algn="l" indent="0" marL="0">
              <a:lnSpc>
                <a:spcPts val="2850"/>
              </a:lnSpc>
              <a:buNone/>
            </a:pPr>
            <a:r>
              <a:rPr lang="en-US" sz="1750" dirty="0">
                <a:solidFill>
                  <a:srgbClr val="000000"/>
                </a:solidFill>
                <a:latin typeface="Lato" pitchFamily="34" charset="0"/>
                <a:ea typeface="Lato" pitchFamily="34" charset="-122"/>
                <a:cs typeface="Lato" pitchFamily="34" charset="-120"/>
              </a:rPr>
              <a:t>❌</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Forget context between calls </a:t>
            </a:r>
            <a:pPr algn="l" indent="0" marL="0">
              <a:lnSpc>
                <a:spcPts val="2850"/>
              </a:lnSpc>
              <a:buNone/>
            </a:pPr>
            <a:r>
              <a:rPr lang="en-US" sz="1750" dirty="0">
                <a:solidFill>
                  <a:srgbClr val="000000"/>
                </a:solidFill>
                <a:latin typeface="Lato" pitchFamily="34" charset="0"/>
                <a:ea typeface="Lato" pitchFamily="34" charset="-122"/>
                <a:cs typeface="Lato" pitchFamily="34" charset="-120"/>
              </a:rPr>
              <a:t>❌</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Lack self-directed planning </a:t>
            </a:r>
            <a:pPr algn="l" indent="0" marL="0">
              <a:lnSpc>
                <a:spcPts val="2850"/>
              </a:lnSpc>
              <a:buNone/>
            </a:pPr>
            <a:r>
              <a:rPr lang="en-US" sz="1750" dirty="0">
                <a:solidFill>
                  <a:srgbClr val="000000"/>
                </a:solidFill>
                <a:latin typeface="Lato" pitchFamily="34" charset="0"/>
                <a:ea typeface="Lato" pitchFamily="34" charset="-122"/>
                <a:cs typeface="Lato" pitchFamily="34" charset="-120"/>
              </a:rPr>
              <a:t>❌</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Don't maintain state or memory </a:t>
            </a:r>
            <a:pPr algn="l" indent="0" marL="0">
              <a:lnSpc>
                <a:spcPts val="2850"/>
              </a:lnSpc>
              <a:buNone/>
            </a:pPr>
            <a:r>
              <a:rPr lang="en-US" sz="1750" dirty="0">
                <a:solidFill>
                  <a:srgbClr val="000000"/>
                </a:solidFill>
                <a:latin typeface="Lato" pitchFamily="34" charset="0"/>
                <a:ea typeface="Lato" pitchFamily="34" charset="-122"/>
                <a:cs typeface="Lato" pitchFamily="34" charset="-120"/>
              </a:rPr>
              <a:t>❌</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Can't manage complex workflows</a:t>
            </a:r>
            <a:endParaRPr lang="en-US" sz="1750" dirty="0"/>
          </a:p>
        </p:txBody>
      </p:sp>
      <p:sp>
        <p:nvSpPr>
          <p:cNvPr id="15" name="Text 12"/>
          <p:cNvSpPr/>
          <p:nvPr/>
        </p:nvSpPr>
        <p:spPr>
          <a:xfrm>
            <a:off x="793790" y="6545699"/>
            <a:ext cx="7556421" cy="741045"/>
          </a:xfrm>
          <a:prstGeom prst="rect">
            <a:avLst/>
          </a:prstGeom>
          <a:noFill/>
          <a:ln/>
        </p:spPr>
        <p:txBody>
          <a:bodyPr wrap="squar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Agents add: </a:t>
            </a:r>
            <a:pPr algn="l" indent="0" marL="0">
              <a:lnSpc>
                <a:spcPts val="2850"/>
              </a:lnSpc>
              <a:buNone/>
            </a:pPr>
            <a:r>
              <a:rPr lang="en-US" sz="1750" dirty="0">
                <a:solidFill>
                  <a:srgbClr val="000000"/>
                </a:solidFill>
                <a:latin typeface="Lato" pitchFamily="34" charset="0"/>
                <a:ea typeface="Lato" pitchFamily="34" charset="-122"/>
                <a:cs typeface="Lato" pitchFamily="34" charset="-120"/>
              </a:rPr>
              <a:t>✅</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Persistent memory </a:t>
            </a:r>
            <a:pPr algn="l" indent="0" marL="0">
              <a:lnSpc>
                <a:spcPts val="2850"/>
              </a:lnSpc>
              <a:buNone/>
            </a:pPr>
            <a:r>
              <a:rPr lang="en-US" sz="1750" dirty="0">
                <a:solidFill>
                  <a:srgbClr val="000000"/>
                </a:solidFill>
                <a:latin typeface="Lato" pitchFamily="34" charset="0"/>
                <a:ea typeface="Lato" pitchFamily="34" charset="-122"/>
                <a:cs typeface="Lato" pitchFamily="34" charset="-120"/>
              </a:rPr>
              <a:t>✅</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Multi-step reasoning </a:t>
            </a:r>
            <a:pPr algn="l" indent="0" marL="0">
              <a:lnSpc>
                <a:spcPts val="2850"/>
              </a:lnSpc>
              <a:buNone/>
            </a:pPr>
            <a:r>
              <a:rPr lang="en-US" sz="1750" dirty="0">
                <a:solidFill>
                  <a:srgbClr val="000000"/>
                </a:solidFill>
                <a:latin typeface="Lato" pitchFamily="34" charset="0"/>
                <a:ea typeface="Lato" pitchFamily="34" charset="-122"/>
                <a:cs typeface="Lato" pitchFamily="34" charset="-120"/>
              </a:rPr>
              <a:t>✅</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Tool use (APIs, databases, browser) </a:t>
            </a:r>
            <a:pPr algn="l" indent="0" marL="0">
              <a:lnSpc>
                <a:spcPts val="2850"/>
              </a:lnSpc>
              <a:buNone/>
            </a:pPr>
            <a:r>
              <a:rPr lang="en-US" sz="1750" dirty="0">
                <a:solidFill>
                  <a:srgbClr val="000000"/>
                </a:solidFill>
                <a:latin typeface="Lato" pitchFamily="34" charset="0"/>
                <a:ea typeface="Lato" pitchFamily="34" charset="-122"/>
                <a:cs typeface="Lato" pitchFamily="34" charset="-120"/>
              </a:rPr>
              <a:t>✅</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Autonomous cycles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30793"/>
            <a:ext cx="6567607" cy="673418"/>
          </a:xfrm>
          <a:prstGeom prst="rect">
            <a:avLst/>
          </a:prstGeom>
          <a:noFill/>
          <a:ln/>
        </p:spPr>
        <p:txBody>
          <a:bodyPr wrap="none" lIns="0" tIns="0" rIns="0" bIns="0" rtlCol="0" anchor="t"/>
          <a:lstStyle/>
          <a:p>
            <a:pPr algn="l" indent="0" marL="0">
              <a:lnSpc>
                <a:spcPts val="5300"/>
              </a:lnSpc>
              <a:buNone/>
            </a:pPr>
            <a:r>
              <a:rPr lang="en-US" sz="4200" b="1" dirty="0">
                <a:solidFill>
                  <a:srgbClr val="282824"/>
                </a:solidFill>
                <a:latin typeface="Lato Bold" pitchFamily="34" charset="0"/>
                <a:ea typeface="Lato Bold" pitchFamily="34" charset="-122"/>
                <a:cs typeface="Lato Bold" pitchFamily="34" charset="-120"/>
              </a:rPr>
              <a:t>The Agent Autonomy Cycle</a:t>
            </a:r>
            <a:endParaRPr lang="en-US" sz="4200" dirty="0"/>
          </a:p>
        </p:txBody>
      </p:sp>
      <p:sp>
        <p:nvSpPr>
          <p:cNvPr id="3" name="Text 1"/>
          <p:cNvSpPr/>
          <p:nvPr/>
        </p:nvSpPr>
        <p:spPr>
          <a:xfrm>
            <a:off x="2130147" y="2333149"/>
            <a:ext cx="2693551" cy="336590"/>
          </a:xfrm>
          <a:prstGeom prst="rect">
            <a:avLst/>
          </a:prstGeom>
          <a:noFill/>
          <a:ln/>
        </p:spPr>
        <p:txBody>
          <a:bodyPr wrap="none" lIns="0" tIns="0" rIns="0" bIns="0" rtlCol="0" anchor="t"/>
          <a:lstStyle/>
          <a:p>
            <a:pPr algn="r" indent="0" marL="0">
              <a:lnSpc>
                <a:spcPts val="2650"/>
              </a:lnSpc>
              <a:buNone/>
            </a:pPr>
            <a:r>
              <a:rPr lang="en-US" sz="2100" b="1" dirty="0">
                <a:solidFill>
                  <a:srgbClr val="4A4A45"/>
                </a:solidFill>
                <a:latin typeface="Lato Bold" pitchFamily="34" charset="0"/>
                <a:ea typeface="Lato Bold" pitchFamily="34" charset="-122"/>
                <a:cs typeface="Lato Bold" pitchFamily="34" charset="-120"/>
              </a:rPr>
              <a:t>Plan</a:t>
            </a:r>
            <a:endParaRPr lang="en-US" sz="2100" dirty="0"/>
          </a:p>
        </p:txBody>
      </p:sp>
      <p:sp>
        <p:nvSpPr>
          <p:cNvPr id="4" name="Text 2"/>
          <p:cNvSpPr/>
          <p:nvPr/>
        </p:nvSpPr>
        <p:spPr>
          <a:xfrm>
            <a:off x="793790" y="2798921"/>
            <a:ext cx="4029908" cy="344805"/>
          </a:xfrm>
          <a:prstGeom prst="rect">
            <a:avLst/>
          </a:prstGeom>
          <a:noFill/>
          <a:ln/>
        </p:spPr>
        <p:txBody>
          <a:bodyPr wrap="none" lIns="0" tIns="0" rIns="0" bIns="0" rtlCol="0" anchor="t"/>
          <a:lstStyle/>
          <a:p>
            <a:pPr algn="r" indent="0" marL="0">
              <a:lnSpc>
                <a:spcPts val="2700"/>
              </a:lnSpc>
              <a:buNone/>
            </a:pPr>
            <a:r>
              <a:rPr lang="en-US" sz="1650" dirty="0">
                <a:solidFill>
                  <a:srgbClr val="4A4A45"/>
                </a:solidFill>
                <a:latin typeface="Lato" pitchFamily="34" charset="0"/>
                <a:ea typeface="Lato" pitchFamily="34" charset="-122"/>
                <a:cs typeface="Lato" pitchFamily="34" charset="-120"/>
              </a:rPr>
              <a:t>What should I do next?</a:t>
            </a:r>
            <a:endParaRPr lang="en-US" sz="1650" dirty="0"/>
          </a:p>
        </p:txBody>
      </p:sp>
      <p:pic>
        <p:nvPicPr>
          <p:cNvPr id="5" name="Image 0" descr="preencoded.png">    </p:cNvPr>
          <p:cNvPicPr>
            <a:picLocks noChangeAspect="1"/>
          </p:cNvPicPr>
          <p:nvPr/>
        </p:nvPicPr>
        <p:blipFill>
          <a:blip r:embed="rId1"/>
          <a:stretch>
            <a:fillRect/>
          </a:stretch>
        </p:blipFill>
        <p:spPr>
          <a:xfrm>
            <a:off x="5146834" y="1735098"/>
            <a:ext cx="4336733" cy="4336733"/>
          </a:xfrm>
          <a:prstGeom prst="rect">
            <a:avLst/>
          </a:prstGeom>
        </p:spPr>
      </p:pic>
      <p:pic>
        <p:nvPicPr>
          <p:cNvPr id="6" name="Image 1" descr="preencoded.png">    </p:cNvPr>
          <p:cNvPicPr>
            <a:picLocks noChangeAspect="1"/>
          </p:cNvPicPr>
          <p:nvPr/>
        </p:nvPicPr>
        <p:blipFill>
          <a:blip r:embed="rId2"/>
          <a:stretch>
            <a:fillRect/>
          </a:stretch>
        </p:blipFill>
        <p:spPr>
          <a:xfrm>
            <a:off x="6281142" y="2500193"/>
            <a:ext cx="322421" cy="322421"/>
          </a:xfrm>
          <a:prstGeom prst="rect">
            <a:avLst/>
          </a:prstGeom>
        </p:spPr>
      </p:pic>
      <p:sp>
        <p:nvSpPr>
          <p:cNvPr id="7" name="Text 3"/>
          <p:cNvSpPr/>
          <p:nvPr/>
        </p:nvSpPr>
        <p:spPr>
          <a:xfrm>
            <a:off x="9806702" y="2333149"/>
            <a:ext cx="2693551" cy="336590"/>
          </a:xfrm>
          <a:prstGeom prst="rect">
            <a:avLst/>
          </a:prstGeom>
          <a:noFill/>
          <a:ln/>
        </p:spPr>
        <p:txBody>
          <a:bodyPr wrap="none" lIns="0" tIns="0" rIns="0" bIns="0" rtlCol="0" anchor="t"/>
          <a:lstStyle/>
          <a:p>
            <a:pPr algn="l" indent="0" marL="0">
              <a:lnSpc>
                <a:spcPts val="2650"/>
              </a:lnSpc>
              <a:buNone/>
            </a:pPr>
            <a:r>
              <a:rPr lang="en-US" sz="2100" b="1" dirty="0">
                <a:solidFill>
                  <a:srgbClr val="4A4A45"/>
                </a:solidFill>
                <a:latin typeface="Lato Bold" pitchFamily="34" charset="0"/>
                <a:ea typeface="Lato Bold" pitchFamily="34" charset="-122"/>
                <a:cs typeface="Lato Bold" pitchFamily="34" charset="-120"/>
              </a:rPr>
              <a:t>Act</a:t>
            </a:r>
            <a:endParaRPr lang="en-US" sz="2100" dirty="0"/>
          </a:p>
        </p:txBody>
      </p:sp>
      <p:sp>
        <p:nvSpPr>
          <p:cNvPr id="8" name="Text 4"/>
          <p:cNvSpPr/>
          <p:nvPr/>
        </p:nvSpPr>
        <p:spPr>
          <a:xfrm>
            <a:off x="9806702" y="2798921"/>
            <a:ext cx="4029908" cy="344805"/>
          </a:xfrm>
          <a:prstGeom prst="rect">
            <a:avLst/>
          </a:prstGeom>
          <a:noFill/>
          <a:ln/>
        </p:spPr>
        <p:txBody>
          <a:bodyPr wrap="none" lIns="0" tIns="0" rIns="0" bIns="0" rtlCol="0" anchor="t"/>
          <a:lstStyle/>
          <a:p>
            <a:pPr algn="l" indent="0" marL="0">
              <a:lnSpc>
                <a:spcPts val="2700"/>
              </a:lnSpc>
              <a:buNone/>
            </a:pPr>
            <a:r>
              <a:rPr lang="en-US" sz="1650" dirty="0">
                <a:solidFill>
                  <a:srgbClr val="4A4A45"/>
                </a:solidFill>
                <a:latin typeface="Lato" pitchFamily="34" charset="0"/>
                <a:ea typeface="Lato" pitchFamily="34" charset="-122"/>
                <a:cs typeface="Lato" pitchFamily="34" charset="-120"/>
              </a:rPr>
              <a:t>Execute actions</a:t>
            </a:r>
            <a:endParaRPr lang="en-US" sz="1650" dirty="0"/>
          </a:p>
        </p:txBody>
      </p:sp>
      <p:pic>
        <p:nvPicPr>
          <p:cNvPr id="9" name="Image 2" descr="preencoded.png">    </p:cNvPr>
          <p:cNvPicPr>
            <a:picLocks noChangeAspect="1"/>
          </p:cNvPicPr>
          <p:nvPr/>
        </p:nvPicPr>
        <p:blipFill>
          <a:blip r:embed="rId3"/>
          <a:stretch>
            <a:fillRect/>
          </a:stretch>
        </p:blipFill>
        <p:spPr>
          <a:xfrm>
            <a:off x="5146834" y="1735098"/>
            <a:ext cx="4336733" cy="4336733"/>
          </a:xfrm>
          <a:prstGeom prst="rect">
            <a:avLst/>
          </a:prstGeom>
        </p:spPr>
      </p:pic>
      <p:pic>
        <p:nvPicPr>
          <p:cNvPr id="10" name="Image 3" descr="preencoded.png">    </p:cNvPr>
          <p:cNvPicPr>
            <a:picLocks noChangeAspect="1"/>
          </p:cNvPicPr>
          <p:nvPr/>
        </p:nvPicPr>
        <p:blipFill>
          <a:blip r:embed="rId4"/>
          <a:stretch>
            <a:fillRect/>
          </a:stretch>
        </p:blipFill>
        <p:spPr>
          <a:xfrm>
            <a:off x="8395811" y="2869287"/>
            <a:ext cx="322421" cy="322421"/>
          </a:xfrm>
          <a:prstGeom prst="rect">
            <a:avLst/>
          </a:prstGeom>
        </p:spPr>
      </p:pic>
      <p:sp>
        <p:nvSpPr>
          <p:cNvPr id="11" name="Text 5"/>
          <p:cNvSpPr/>
          <p:nvPr/>
        </p:nvSpPr>
        <p:spPr>
          <a:xfrm>
            <a:off x="9806702" y="4663083"/>
            <a:ext cx="2693551" cy="336590"/>
          </a:xfrm>
          <a:prstGeom prst="rect">
            <a:avLst/>
          </a:prstGeom>
          <a:noFill/>
          <a:ln/>
        </p:spPr>
        <p:txBody>
          <a:bodyPr wrap="none" lIns="0" tIns="0" rIns="0" bIns="0" rtlCol="0" anchor="t"/>
          <a:lstStyle/>
          <a:p>
            <a:pPr algn="l" indent="0" marL="0">
              <a:lnSpc>
                <a:spcPts val="2650"/>
              </a:lnSpc>
              <a:buNone/>
            </a:pPr>
            <a:r>
              <a:rPr lang="en-US" sz="2100" b="1" dirty="0">
                <a:solidFill>
                  <a:srgbClr val="4A4A45"/>
                </a:solidFill>
                <a:latin typeface="Lato Bold" pitchFamily="34" charset="0"/>
                <a:ea typeface="Lato Bold" pitchFamily="34" charset="-122"/>
                <a:cs typeface="Lato Bold" pitchFamily="34" charset="-120"/>
              </a:rPr>
              <a:t>Observe</a:t>
            </a:r>
            <a:endParaRPr lang="en-US" sz="2100" dirty="0"/>
          </a:p>
        </p:txBody>
      </p:sp>
      <p:sp>
        <p:nvSpPr>
          <p:cNvPr id="12" name="Text 6"/>
          <p:cNvSpPr/>
          <p:nvPr/>
        </p:nvSpPr>
        <p:spPr>
          <a:xfrm>
            <a:off x="9806702" y="5128855"/>
            <a:ext cx="4029908" cy="344805"/>
          </a:xfrm>
          <a:prstGeom prst="rect">
            <a:avLst/>
          </a:prstGeom>
          <a:noFill/>
          <a:ln/>
        </p:spPr>
        <p:txBody>
          <a:bodyPr wrap="none" lIns="0" tIns="0" rIns="0" bIns="0" rtlCol="0" anchor="t"/>
          <a:lstStyle/>
          <a:p>
            <a:pPr algn="l" indent="0" marL="0">
              <a:lnSpc>
                <a:spcPts val="2700"/>
              </a:lnSpc>
              <a:buNone/>
            </a:pPr>
            <a:r>
              <a:rPr lang="en-US" sz="1650" dirty="0">
                <a:solidFill>
                  <a:srgbClr val="4A4A45"/>
                </a:solidFill>
                <a:latin typeface="Lato" pitchFamily="34" charset="0"/>
                <a:ea typeface="Lato" pitchFamily="34" charset="-122"/>
                <a:cs typeface="Lato" pitchFamily="34" charset="-120"/>
              </a:rPr>
              <a:t>Perceive results</a:t>
            </a:r>
            <a:endParaRPr lang="en-US" sz="1650" dirty="0"/>
          </a:p>
        </p:txBody>
      </p:sp>
      <p:pic>
        <p:nvPicPr>
          <p:cNvPr id="13" name="Image 4" descr="preencoded.png">    </p:cNvPr>
          <p:cNvPicPr>
            <a:picLocks noChangeAspect="1"/>
          </p:cNvPicPr>
          <p:nvPr/>
        </p:nvPicPr>
        <p:blipFill>
          <a:blip r:embed="rId5"/>
          <a:stretch>
            <a:fillRect/>
          </a:stretch>
        </p:blipFill>
        <p:spPr>
          <a:xfrm>
            <a:off x="5146834" y="1735098"/>
            <a:ext cx="4336733" cy="4336733"/>
          </a:xfrm>
          <a:prstGeom prst="rect">
            <a:avLst/>
          </a:prstGeom>
        </p:spPr>
      </p:pic>
      <p:pic>
        <p:nvPicPr>
          <p:cNvPr id="14" name="Image 5" descr="preencoded.png">    </p:cNvPr>
          <p:cNvPicPr>
            <a:picLocks noChangeAspect="1"/>
          </p:cNvPicPr>
          <p:nvPr/>
        </p:nvPicPr>
        <p:blipFill>
          <a:blip r:embed="rId6"/>
          <a:stretch>
            <a:fillRect/>
          </a:stretch>
        </p:blipFill>
        <p:spPr>
          <a:xfrm>
            <a:off x="8026717" y="4983956"/>
            <a:ext cx="322421" cy="322421"/>
          </a:xfrm>
          <a:prstGeom prst="rect">
            <a:avLst/>
          </a:prstGeom>
        </p:spPr>
      </p:pic>
      <p:sp>
        <p:nvSpPr>
          <p:cNvPr id="15" name="Text 7"/>
          <p:cNvSpPr/>
          <p:nvPr/>
        </p:nvSpPr>
        <p:spPr>
          <a:xfrm>
            <a:off x="2083356" y="4663083"/>
            <a:ext cx="2740343" cy="336590"/>
          </a:xfrm>
          <a:prstGeom prst="rect">
            <a:avLst/>
          </a:prstGeom>
          <a:noFill/>
          <a:ln/>
        </p:spPr>
        <p:txBody>
          <a:bodyPr wrap="none" lIns="0" tIns="0" rIns="0" bIns="0" rtlCol="0" anchor="t"/>
          <a:lstStyle/>
          <a:p>
            <a:pPr algn="r" indent="0" marL="0">
              <a:lnSpc>
                <a:spcPts val="2650"/>
              </a:lnSpc>
              <a:buNone/>
            </a:pPr>
            <a:r>
              <a:rPr lang="en-US" sz="2100" b="1" dirty="0">
                <a:solidFill>
                  <a:srgbClr val="4A4A45"/>
                </a:solidFill>
                <a:latin typeface="Lato Bold" pitchFamily="34" charset="0"/>
                <a:ea typeface="Lato Bold" pitchFamily="34" charset="-122"/>
                <a:cs typeface="Lato Bold" pitchFamily="34" charset="-120"/>
              </a:rPr>
              <a:t>Reflect &amp; Update State</a:t>
            </a:r>
            <a:endParaRPr lang="en-US" sz="2100" dirty="0"/>
          </a:p>
        </p:txBody>
      </p:sp>
      <p:sp>
        <p:nvSpPr>
          <p:cNvPr id="16" name="Text 8"/>
          <p:cNvSpPr/>
          <p:nvPr/>
        </p:nvSpPr>
        <p:spPr>
          <a:xfrm>
            <a:off x="793790" y="5128855"/>
            <a:ext cx="4029908" cy="344805"/>
          </a:xfrm>
          <a:prstGeom prst="rect">
            <a:avLst/>
          </a:prstGeom>
          <a:noFill/>
          <a:ln/>
        </p:spPr>
        <p:txBody>
          <a:bodyPr wrap="none" lIns="0" tIns="0" rIns="0" bIns="0" rtlCol="0" anchor="t"/>
          <a:lstStyle/>
          <a:p>
            <a:pPr algn="r" indent="0" marL="0">
              <a:lnSpc>
                <a:spcPts val="2700"/>
              </a:lnSpc>
              <a:buNone/>
            </a:pPr>
            <a:r>
              <a:rPr lang="en-US" sz="1650" dirty="0">
                <a:solidFill>
                  <a:srgbClr val="4A4A45"/>
                </a:solidFill>
                <a:latin typeface="Lato" pitchFamily="34" charset="0"/>
                <a:ea typeface="Lato" pitchFamily="34" charset="-122"/>
                <a:cs typeface="Lato" pitchFamily="34" charset="-120"/>
              </a:rPr>
              <a:t>Learn from outcomes</a:t>
            </a:r>
            <a:endParaRPr lang="en-US" sz="1650" dirty="0"/>
          </a:p>
        </p:txBody>
      </p:sp>
      <p:pic>
        <p:nvPicPr>
          <p:cNvPr id="17" name="Image 6" descr="preencoded.png">    </p:cNvPr>
          <p:cNvPicPr>
            <a:picLocks noChangeAspect="1"/>
          </p:cNvPicPr>
          <p:nvPr/>
        </p:nvPicPr>
        <p:blipFill>
          <a:blip r:embed="rId7"/>
          <a:stretch>
            <a:fillRect/>
          </a:stretch>
        </p:blipFill>
        <p:spPr>
          <a:xfrm>
            <a:off x="5146834" y="1735098"/>
            <a:ext cx="4336733" cy="4336733"/>
          </a:xfrm>
          <a:prstGeom prst="rect">
            <a:avLst/>
          </a:prstGeom>
        </p:spPr>
      </p:pic>
      <p:pic>
        <p:nvPicPr>
          <p:cNvPr id="18" name="Image 7" descr="preencoded.png">    </p:cNvPr>
          <p:cNvPicPr>
            <a:picLocks noChangeAspect="1"/>
          </p:cNvPicPr>
          <p:nvPr/>
        </p:nvPicPr>
        <p:blipFill>
          <a:blip r:embed="rId8"/>
          <a:stretch>
            <a:fillRect/>
          </a:stretch>
        </p:blipFill>
        <p:spPr>
          <a:xfrm>
            <a:off x="5912048" y="4614863"/>
            <a:ext cx="322421" cy="322421"/>
          </a:xfrm>
          <a:prstGeom prst="rect">
            <a:avLst/>
          </a:prstGeom>
        </p:spPr>
      </p:pic>
      <p:sp>
        <p:nvSpPr>
          <p:cNvPr id="19" name="Text 9"/>
          <p:cNvSpPr/>
          <p:nvPr/>
        </p:nvSpPr>
        <p:spPr>
          <a:xfrm>
            <a:off x="793790" y="6314242"/>
            <a:ext cx="13042821" cy="697230"/>
          </a:xfrm>
          <a:prstGeom prst="rect">
            <a:avLst/>
          </a:prstGeom>
          <a:noFill/>
          <a:ln/>
        </p:spPr>
        <p:txBody>
          <a:bodyPr wrap="square" lIns="0" tIns="0" rIns="0" bIns="0" rtlCol="0" anchor="t"/>
          <a:lstStyle/>
          <a:p>
            <a:pPr algn="l" indent="0" marL="0">
              <a:lnSpc>
                <a:spcPts val="2700"/>
              </a:lnSpc>
              <a:buNone/>
            </a:pPr>
            <a:r>
              <a:rPr lang="en-US" sz="1650" dirty="0">
                <a:solidFill>
                  <a:srgbClr val="4A4A45"/>
                </a:solidFill>
                <a:latin typeface="Lato" pitchFamily="34" charset="0"/>
                <a:ea typeface="Lato" pitchFamily="34" charset="-122"/>
                <a:cs typeface="Lato" pitchFamily="34" charset="-120"/>
              </a:rPr>
              <a:t>The </a:t>
            </a:r>
            <a:pPr algn="l" indent="0" marL="0">
              <a:lnSpc>
                <a:spcPts val="2700"/>
              </a:lnSpc>
              <a:buNone/>
            </a:pPr>
            <a:r>
              <a:rPr lang="en-US" sz="1650" b="1" dirty="0">
                <a:solidFill>
                  <a:srgbClr val="4A4A45"/>
                </a:solidFill>
                <a:latin typeface="Lato" pitchFamily="34" charset="0"/>
                <a:ea typeface="Lato" pitchFamily="34" charset="-122"/>
                <a:cs typeface="Lato" pitchFamily="34" charset="-120"/>
              </a:rPr>
              <a:t>agent loop</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a:t>
            </a:r>
            <a:pPr algn="l" indent="0" marL="0">
              <a:lnSpc>
                <a:spcPts val="2700"/>
              </a:lnSpc>
              <a:buNone/>
            </a:pPr>
            <a:r>
              <a:rPr lang="en-US" sz="1650" dirty="0">
                <a:solidFill>
                  <a:srgbClr val="000000"/>
                </a:solidFill>
                <a:latin typeface="Lato" pitchFamily="34" charset="0"/>
                <a:ea typeface="Lato" pitchFamily="34" charset="-122"/>
                <a:cs typeface="Lato" pitchFamily="34" charset="-120"/>
              </a:rPr>
              <a:t>1️⃣</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a:t>
            </a:r>
            <a:pPr algn="l" indent="0" marL="0">
              <a:lnSpc>
                <a:spcPts val="2700"/>
              </a:lnSpc>
              <a:buNone/>
            </a:pPr>
            <a:r>
              <a:rPr lang="en-US" sz="1650" b="1" dirty="0">
                <a:solidFill>
                  <a:srgbClr val="4A4A45"/>
                </a:solidFill>
                <a:latin typeface="Lato" pitchFamily="34" charset="0"/>
                <a:ea typeface="Lato" pitchFamily="34" charset="-122"/>
                <a:cs typeface="Lato" pitchFamily="34" charset="-120"/>
              </a:rPr>
              <a:t>Plan</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 What should I do next? </a:t>
            </a:r>
            <a:pPr algn="l" indent="0" marL="0">
              <a:lnSpc>
                <a:spcPts val="2700"/>
              </a:lnSpc>
              <a:buNone/>
            </a:pPr>
            <a:r>
              <a:rPr lang="en-US" sz="1650" dirty="0">
                <a:solidFill>
                  <a:srgbClr val="000000"/>
                </a:solidFill>
                <a:latin typeface="Lato" pitchFamily="34" charset="0"/>
                <a:ea typeface="Lato" pitchFamily="34" charset="-122"/>
                <a:cs typeface="Lato" pitchFamily="34" charset="-120"/>
              </a:rPr>
              <a:t>2️⃣</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a:t>
            </a:r>
            <a:pPr algn="l" indent="0" marL="0">
              <a:lnSpc>
                <a:spcPts val="2700"/>
              </a:lnSpc>
              <a:buNone/>
            </a:pPr>
            <a:r>
              <a:rPr lang="en-US" sz="1650" b="1" dirty="0">
                <a:solidFill>
                  <a:srgbClr val="4A4A45"/>
                </a:solidFill>
                <a:latin typeface="Lato" pitchFamily="34" charset="0"/>
                <a:ea typeface="Lato" pitchFamily="34" charset="-122"/>
                <a:cs typeface="Lato" pitchFamily="34" charset="-120"/>
              </a:rPr>
              <a:t>Act</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 Execute actions </a:t>
            </a:r>
            <a:pPr algn="l" indent="0" marL="0">
              <a:lnSpc>
                <a:spcPts val="2700"/>
              </a:lnSpc>
              <a:buNone/>
            </a:pPr>
            <a:r>
              <a:rPr lang="en-US" sz="1650" dirty="0">
                <a:solidFill>
                  <a:srgbClr val="000000"/>
                </a:solidFill>
                <a:latin typeface="Lato" pitchFamily="34" charset="0"/>
                <a:ea typeface="Lato" pitchFamily="34" charset="-122"/>
                <a:cs typeface="Lato" pitchFamily="34" charset="-120"/>
              </a:rPr>
              <a:t>3️⃣</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a:t>
            </a:r>
            <a:pPr algn="l" indent="0" marL="0">
              <a:lnSpc>
                <a:spcPts val="2700"/>
              </a:lnSpc>
              <a:buNone/>
            </a:pPr>
            <a:r>
              <a:rPr lang="en-US" sz="1650" b="1" dirty="0">
                <a:solidFill>
                  <a:srgbClr val="4A4A45"/>
                </a:solidFill>
                <a:latin typeface="Lato" pitchFamily="34" charset="0"/>
                <a:ea typeface="Lato" pitchFamily="34" charset="-122"/>
                <a:cs typeface="Lato" pitchFamily="34" charset="-120"/>
              </a:rPr>
              <a:t>Observe</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 Perceive results </a:t>
            </a:r>
            <a:pPr algn="l" indent="0" marL="0">
              <a:lnSpc>
                <a:spcPts val="2700"/>
              </a:lnSpc>
              <a:buNone/>
            </a:pPr>
            <a:r>
              <a:rPr lang="en-US" sz="1650" dirty="0">
                <a:solidFill>
                  <a:srgbClr val="000000"/>
                </a:solidFill>
                <a:latin typeface="Lato" pitchFamily="34" charset="0"/>
                <a:ea typeface="Lato" pitchFamily="34" charset="-122"/>
                <a:cs typeface="Lato" pitchFamily="34" charset="-120"/>
              </a:rPr>
              <a:t>4️⃣</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a:t>
            </a:r>
            <a:pPr algn="l" indent="0" marL="0">
              <a:lnSpc>
                <a:spcPts val="2700"/>
              </a:lnSpc>
              <a:buNone/>
            </a:pPr>
            <a:r>
              <a:rPr lang="en-US" sz="1650" b="1" dirty="0">
                <a:solidFill>
                  <a:srgbClr val="4A4A45"/>
                </a:solidFill>
                <a:latin typeface="Lato" pitchFamily="34" charset="0"/>
                <a:ea typeface="Lato" pitchFamily="34" charset="-122"/>
                <a:cs typeface="Lato" pitchFamily="34" charset="-120"/>
              </a:rPr>
              <a:t>Reflect &amp; Update State</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a:t>
            </a:r>
            <a:pPr algn="l" indent="0" marL="0">
              <a:lnSpc>
                <a:spcPts val="2700"/>
              </a:lnSpc>
              <a:buNone/>
            </a:pPr>
            <a:r>
              <a:rPr lang="en-US" sz="1650" dirty="0">
                <a:solidFill>
                  <a:srgbClr val="000000"/>
                </a:solidFill>
                <a:latin typeface="Lato" pitchFamily="34" charset="0"/>
                <a:ea typeface="Lato" pitchFamily="34" charset="-122"/>
                <a:cs typeface="Lato" pitchFamily="34" charset="-120"/>
              </a:rPr>
              <a:t>5️⃣</a:t>
            </a:r>
            <a:pPr algn="l" indent="0" marL="0">
              <a:lnSpc>
                <a:spcPts val="2700"/>
              </a:lnSpc>
              <a:buNone/>
            </a:pPr>
            <a:r>
              <a:rPr lang="en-US" sz="1650" dirty="0">
                <a:solidFill>
                  <a:srgbClr val="4A4A45"/>
                </a:solidFill>
                <a:latin typeface="Lato" pitchFamily="34" charset="0"/>
                <a:ea typeface="Lato" pitchFamily="34" charset="-122"/>
                <a:cs typeface="Lato" pitchFamily="34" charset="-120"/>
              </a:rPr>
              <a:t> Repeat</a:t>
            </a:r>
            <a:endParaRPr lang="en-US" sz="1650" dirty="0"/>
          </a:p>
        </p:txBody>
      </p:sp>
      <p:sp>
        <p:nvSpPr>
          <p:cNvPr id="20" name="Text 10"/>
          <p:cNvSpPr/>
          <p:nvPr/>
        </p:nvSpPr>
        <p:spPr>
          <a:xfrm>
            <a:off x="793790" y="7253883"/>
            <a:ext cx="13042821" cy="344805"/>
          </a:xfrm>
          <a:prstGeom prst="rect">
            <a:avLst/>
          </a:prstGeom>
          <a:noFill/>
          <a:ln/>
        </p:spPr>
        <p:txBody>
          <a:bodyPr wrap="none" lIns="0" tIns="0" rIns="0" bIns="0" rtlCol="0" anchor="t"/>
          <a:lstStyle/>
          <a:p>
            <a:pPr algn="l" indent="0" marL="0">
              <a:lnSpc>
                <a:spcPts val="2700"/>
              </a:lnSpc>
              <a:buNone/>
            </a:pPr>
            <a:r>
              <a:rPr lang="en-US" sz="1650" dirty="0">
                <a:solidFill>
                  <a:srgbClr val="4A4A45"/>
                </a:solidFill>
                <a:latin typeface="Lato" pitchFamily="34" charset="0"/>
                <a:ea typeface="Lato" pitchFamily="34" charset="-122"/>
                <a:cs typeface="Lato" pitchFamily="34" charset="-120"/>
              </a:rPr>
              <a:t>→ This is how agents evolve behavior over time.</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05577"/>
            <a:ext cx="6996827" cy="708779"/>
          </a:xfrm>
          <a:prstGeom prst="rect">
            <a:avLst/>
          </a:prstGeom>
          <a:noFill/>
          <a:ln/>
        </p:spPr>
        <p:txBody>
          <a:bodyPr wrap="none" lIns="0" tIns="0" rIns="0" bIns="0" rtlCol="0" anchor="t"/>
          <a:lstStyle/>
          <a:p>
            <a:pPr algn="l" indent="0" marL="0">
              <a:lnSpc>
                <a:spcPts val="5550"/>
              </a:lnSpc>
              <a:buNone/>
            </a:pPr>
            <a:r>
              <a:rPr lang="en-US" sz="4450" b="1" dirty="0">
                <a:solidFill>
                  <a:srgbClr val="282824"/>
                </a:solidFill>
                <a:latin typeface="Lato Bold" pitchFamily="34" charset="0"/>
                <a:ea typeface="Lato Bold" pitchFamily="34" charset="-122"/>
                <a:cs typeface="Lato Bold" pitchFamily="34" charset="-120"/>
              </a:rPr>
              <a:t>Multi-Agent Systems (MAS)</a:t>
            </a:r>
            <a:endParaRPr lang="en-US" sz="4450" dirty="0"/>
          </a:p>
        </p:txBody>
      </p:sp>
      <p:sp>
        <p:nvSpPr>
          <p:cNvPr id="3" name="Shape 1"/>
          <p:cNvSpPr/>
          <p:nvPr/>
        </p:nvSpPr>
        <p:spPr>
          <a:xfrm>
            <a:off x="793790" y="1967984"/>
            <a:ext cx="510302" cy="510302"/>
          </a:xfrm>
          <a:prstGeom prst="roundRect">
            <a:avLst>
              <a:gd name="adj" fmla="val 6667"/>
            </a:avLst>
          </a:prstGeom>
          <a:solidFill>
            <a:srgbClr val="E5DFD2"/>
          </a:solidFill>
          <a:ln/>
        </p:spPr>
      </p:sp>
      <p:pic>
        <p:nvPicPr>
          <p:cNvPr id="4" name="Image 0" descr="preencoded.png">    </p:cNvPr>
          <p:cNvPicPr>
            <a:picLocks noChangeAspect="1"/>
          </p:cNvPicPr>
          <p:nvPr/>
        </p:nvPicPr>
        <p:blipFill>
          <a:blip r:embed="rId1"/>
          <a:stretch>
            <a:fillRect/>
          </a:stretch>
        </p:blipFill>
        <p:spPr>
          <a:xfrm>
            <a:off x="878860" y="2052995"/>
            <a:ext cx="340162" cy="340162"/>
          </a:xfrm>
          <a:prstGeom prst="rect">
            <a:avLst/>
          </a:prstGeom>
        </p:spPr>
      </p:pic>
      <p:sp>
        <p:nvSpPr>
          <p:cNvPr id="5" name="Text 2"/>
          <p:cNvSpPr/>
          <p:nvPr/>
        </p:nvSpPr>
        <p:spPr>
          <a:xfrm>
            <a:off x="1530906" y="2045851"/>
            <a:ext cx="3415189" cy="354330"/>
          </a:xfrm>
          <a:prstGeom prst="rect">
            <a:avLst/>
          </a:prstGeom>
          <a:noFill/>
          <a:ln/>
        </p:spPr>
        <p:txBody>
          <a:bodyPr wrap="none" lIns="0" tIns="0" rIns="0" bIns="0" rtlCol="0" anchor="t"/>
          <a:lstStyle/>
          <a:p>
            <a:pPr algn="l" indent="0" marL="0">
              <a:lnSpc>
                <a:spcPts val="2750"/>
              </a:lnSpc>
              <a:buNone/>
            </a:pPr>
            <a:r>
              <a:rPr lang="en-US" sz="2200" b="1" dirty="0">
                <a:solidFill>
                  <a:srgbClr val="4A4A45"/>
                </a:solidFill>
                <a:latin typeface="Lato Bold" pitchFamily="34" charset="0"/>
                <a:ea typeface="Lato Bold" pitchFamily="34" charset="-122"/>
                <a:cs typeface="Lato Bold" pitchFamily="34" charset="-120"/>
              </a:rPr>
              <a:t>Multiple agents interacting</a:t>
            </a:r>
            <a:endParaRPr lang="en-US" sz="2200" dirty="0"/>
          </a:p>
        </p:txBody>
      </p:sp>
      <p:sp>
        <p:nvSpPr>
          <p:cNvPr id="6" name="Text 3"/>
          <p:cNvSpPr/>
          <p:nvPr/>
        </p:nvSpPr>
        <p:spPr>
          <a:xfrm>
            <a:off x="1530906" y="2536269"/>
            <a:ext cx="3421499" cy="725805"/>
          </a:xfrm>
          <a:prstGeom prst="rect">
            <a:avLst/>
          </a:prstGeom>
          <a:noFill/>
          <a:ln/>
        </p:spPr>
        <p:txBody>
          <a:bodyPr wrap="squar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Agents communicate and coordinate to achieve goals</a:t>
            </a:r>
            <a:endParaRPr lang="en-US" sz="1750" dirty="0"/>
          </a:p>
        </p:txBody>
      </p:sp>
      <p:sp>
        <p:nvSpPr>
          <p:cNvPr id="7" name="Shape 4"/>
          <p:cNvSpPr/>
          <p:nvPr/>
        </p:nvSpPr>
        <p:spPr>
          <a:xfrm>
            <a:off x="5235893" y="1967984"/>
            <a:ext cx="510302" cy="510302"/>
          </a:xfrm>
          <a:prstGeom prst="roundRect">
            <a:avLst>
              <a:gd name="adj" fmla="val 6667"/>
            </a:avLst>
          </a:prstGeom>
          <a:solidFill>
            <a:srgbClr val="E5DFD2"/>
          </a:solidFill>
          <a:ln/>
        </p:spPr>
      </p:sp>
      <p:pic>
        <p:nvPicPr>
          <p:cNvPr id="8" name="Image 1" descr="preencoded.png">    </p:cNvPr>
          <p:cNvPicPr>
            <a:picLocks noChangeAspect="1"/>
          </p:cNvPicPr>
          <p:nvPr/>
        </p:nvPicPr>
        <p:blipFill>
          <a:blip r:embed="rId2"/>
          <a:stretch>
            <a:fillRect/>
          </a:stretch>
        </p:blipFill>
        <p:spPr>
          <a:xfrm>
            <a:off x="5320963" y="2010489"/>
            <a:ext cx="340162" cy="425291"/>
          </a:xfrm>
          <a:prstGeom prst="rect">
            <a:avLst/>
          </a:prstGeom>
        </p:spPr>
      </p:pic>
      <p:sp>
        <p:nvSpPr>
          <p:cNvPr id="9" name="Text 5"/>
          <p:cNvSpPr/>
          <p:nvPr/>
        </p:nvSpPr>
        <p:spPr>
          <a:xfrm>
            <a:off x="5973008" y="2045851"/>
            <a:ext cx="3421499" cy="1062990"/>
          </a:xfrm>
          <a:prstGeom prst="rect">
            <a:avLst/>
          </a:prstGeom>
          <a:noFill/>
          <a:ln/>
        </p:spPr>
        <p:txBody>
          <a:bodyPr wrap="square" lIns="0" tIns="0" rIns="0" bIns="0" rtlCol="0" anchor="t"/>
          <a:lstStyle/>
          <a:p>
            <a:pPr algn="l" indent="0" marL="0">
              <a:lnSpc>
                <a:spcPts val="2750"/>
              </a:lnSpc>
              <a:buNone/>
            </a:pPr>
            <a:r>
              <a:rPr lang="en-US" sz="2200" b="1" dirty="0">
                <a:solidFill>
                  <a:srgbClr val="4A4A45"/>
                </a:solidFill>
                <a:latin typeface="Lato Bold" pitchFamily="34" charset="0"/>
                <a:ea typeface="Lato Bold" pitchFamily="34" charset="-122"/>
                <a:cs typeface="Lato Bold" pitchFamily="34" charset="-120"/>
              </a:rPr>
              <a:t>Each agent may have different knowledge, role, goal</a:t>
            </a:r>
            <a:endParaRPr lang="en-US" sz="2200" dirty="0"/>
          </a:p>
        </p:txBody>
      </p:sp>
      <p:sp>
        <p:nvSpPr>
          <p:cNvPr id="10" name="Text 6"/>
          <p:cNvSpPr/>
          <p:nvPr/>
        </p:nvSpPr>
        <p:spPr>
          <a:xfrm>
            <a:off x="5973008" y="3244929"/>
            <a:ext cx="3421499" cy="725805"/>
          </a:xfrm>
          <a:prstGeom prst="rect">
            <a:avLst/>
          </a:prstGeom>
          <a:noFill/>
          <a:ln/>
        </p:spPr>
        <p:txBody>
          <a:bodyPr wrap="squar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Specialized agents contribute unique capabilities</a:t>
            </a:r>
            <a:endParaRPr lang="en-US" sz="1750" dirty="0"/>
          </a:p>
        </p:txBody>
      </p:sp>
      <p:sp>
        <p:nvSpPr>
          <p:cNvPr id="11" name="Shape 7"/>
          <p:cNvSpPr/>
          <p:nvPr/>
        </p:nvSpPr>
        <p:spPr>
          <a:xfrm>
            <a:off x="9677995" y="1967984"/>
            <a:ext cx="510302" cy="510302"/>
          </a:xfrm>
          <a:prstGeom prst="roundRect">
            <a:avLst>
              <a:gd name="adj" fmla="val 6667"/>
            </a:avLst>
          </a:prstGeom>
          <a:solidFill>
            <a:srgbClr val="E5DFD2"/>
          </a:solidFill>
          <a:ln/>
        </p:spPr>
      </p:sp>
      <p:pic>
        <p:nvPicPr>
          <p:cNvPr id="12" name="Image 2" descr="preencoded.png">    </p:cNvPr>
          <p:cNvPicPr>
            <a:picLocks noChangeAspect="1"/>
          </p:cNvPicPr>
          <p:nvPr/>
        </p:nvPicPr>
        <p:blipFill>
          <a:blip r:embed="rId3"/>
          <a:stretch>
            <a:fillRect/>
          </a:stretch>
        </p:blipFill>
        <p:spPr>
          <a:xfrm>
            <a:off x="9763065" y="2010489"/>
            <a:ext cx="340162" cy="425291"/>
          </a:xfrm>
          <a:prstGeom prst="rect">
            <a:avLst/>
          </a:prstGeom>
        </p:spPr>
      </p:pic>
      <p:sp>
        <p:nvSpPr>
          <p:cNvPr id="13" name="Text 8"/>
          <p:cNvSpPr/>
          <p:nvPr/>
        </p:nvSpPr>
        <p:spPr>
          <a:xfrm>
            <a:off x="10415111" y="2045851"/>
            <a:ext cx="3421499" cy="708660"/>
          </a:xfrm>
          <a:prstGeom prst="rect">
            <a:avLst/>
          </a:prstGeom>
          <a:noFill/>
          <a:ln/>
        </p:spPr>
        <p:txBody>
          <a:bodyPr wrap="square" lIns="0" tIns="0" rIns="0" bIns="0" rtlCol="0" anchor="t"/>
          <a:lstStyle/>
          <a:p>
            <a:pPr algn="l" indent="0" marL="0">
              <a:lnSpc>
                <a:spcPts val="2750"/>
              </a:lnSpc>
              <a:buNone/>
            </a:pPr>
            <a:r>
              <a:rPr lang="en-US" sz="2200" b="1" dirty="0">
                <a:solidFill>
                  <a:srgbClr val="4A4A45"/>
                </a:solidFill>
                <a:latin typeface="Lato Bold" pitchFamily="34" charset="0"/>
                <a:ea typeface="Lato Bold" pitchFamily="34" charset="-122"/>
                <a:cs typeface="Lato Bold" pitchFamily="34" charset="-120"/>
              </a:rPr>
              <a:t>System behavior emerges from agent interactions</a:t>
            </a:r>
            <a:endParaRPr lang="en-US" sz="2200" dirty="0"/>
          </a:p>
        </p:txBody>
      </p:sp>
      <p:sp>
        <p:nvSpPr>
          <p:cNvPr id="14" name="Text 9"/>
          <p:cNvSpPr/>
          <p:nvPr/>
        </p:nvSpPr>
        <p:spPr>
          <a:xfrm>
            <a:off x="10415111" y="2890599"/>
            <a:ext cx="3421499" cy="725805"/>
          </a:xfrm>
          <a:prstGeom prst="rect">
            <a:avLst/>
          </a:prstGeom>
          <a:noFill/>
          <a:ln/>
        </p:spPr>
        <p:txBody>
          <a:bodyPr wrap="squar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Complex behaviors arise from simple agent rules</a:t>
            </a:r>
            <a:endParaRPr lang="en-US" sz="1750" dirty="0"/>
          </a:p>
        </p:txBody>
      </p:sp>
      <p:sp>
        <p:nvSpPr>
          <p:cNvPr id="15" name="Text 10"/>
          <p:cNvSpPr/>
          <p:nvPr/>
        </p:nvSpPr>
        <p:spPr>
          <a:xfrm>
            <a:off x="793790" y="4225885"/>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A </a:t>
            </a:r>
            <a:pPr algn="l" indent="0" marL="0">
              <a:lnSpc>
                <a:spcPts val="2850"/>
              </a:lnSpc>
              <a:buNone/>
            </a:pPr>
            <a:r>
              <a:rPr lang="en-US" sz="1750" b="1" dirty="0">
                <a:solidFill>
                  <a:srgbClr val="4A4A45"/>
                </a:solidFill>
                <a:latin typeface="Lato" pitchFamily="34" charset="0"/>
                <a:ea typeface="Lato" pitchFamily="34" charset="-122"/>
                <a:cs typeface="Lato" pitchFamily="34" charset="-120"/>
              </a:rPr>
              <a:t>Multi-Agent System</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is:</a:t>
            </a:r>
            <a:endParaRPr lang="en-US" sz="1750" dirty="0"/>
          </a:p>
        </p:txBody>
      </p:sp>
      <p:sp>
        <p:nvSpPr>
          <p:cNvPr id="16" name="Text 11"/>
          <p:cNvSpPr/>
          <p:nvPr/>
        </p:nvSpPr>
        <p:spPr>
          <a:xfrm>
            <a:off x="793790" y="4843939"/>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 Multiple agents interacting</a:t>
            </a:r>
            <a:endParaRPr lang="en-US" sz="1750" dirty="0"/>
          </a:p>
        </p:txBody>
      </p:sp>
      <p:sp>
        <p:nvSpPr>
          <p:cNvPr id="17" name="Text 12"/>
          <p:cNvSpPr/>
          <p:nvPr/>
        </p:nvSpPr>
        <p:spPr>
          <a:xfrm>
            <a:off x="793790" y="5461992"/>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 Each agent may have different knowledge, role, goal</a:t>
            </a:r>
            <a:endParaRPr lang="en-US" sz="1750" dirty="0"/>
          </a:p>
        </p:txBody>
      </p:sp>
      <p:sp>
        <p:nvSpPr>
          <p:cNvPr id="18" name="Text 13"/>
          <p:cNvSpPr/>
          <p:nvPr/>
        </p:nvSpPr>
        <p:spPr>
          <a:xfrm>
            <a:off x="793790" y="6080046"/>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 System behavior emerges from agent interactions</a:t>
            </a:r>
            <a:endParaRPr lang="en-US" sz="1750" dirty="0"/>
          </a:p>
        </p:txBody>
      </p:sp>
      <p:sp>
        <p:nvSpPr>
          <p:cNvPr id="19" name="Text 14"/>
          <p:cNvSpPr/>
          <p:nvPr/>
        </p:nvSpPr>
        <p:spPr>
          <a:xfrm>
            <a:off x="793790" y="6698099"/>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4A4A45"/>
                </a:solidFill>
                <a:latin typeface="Lato" pitchFamily="34" charset="0"/>
                <a:ea typeface="Lato" pitchFamily="34" charset="-122"/>
                <a:cs typeface="Lato" pitchFamily="34" charset="-120"/>
              </a:rPr>
              <a:t>Why MAS? → Complex tasks → require </a:t>
            </a:r>
            <a:pPr algn="l" indent="0" marL="0">
              <a:lnSpc>
                <a:spcPts val="2850"/>
              </a:lnSpc>
              <a:buNone/>
            </a:pPr>
            <a:r>
              <a:rPr lang="en-US" sz="1750" b="1" dirty="0">
                <a:solidFill>
                  <a:srgbClr val="4A4A45"/>
                </a:solidFill>
                <a:latin typeface="Lato" pitchFamily="34" charset="0"/>
                <a:ea typeface="Lato" pitchFamily="34" charset="-122"/>
                <a:cs typeface="Lato" pitchFamily="34" charset="-120"/>
              </a:rPr>
              <a:t>distributed intelligence</a:t>
            </a:r>
            <a:pPr algn="l" indent="0" marL="0">
              <a:lnSpc>
                <a:spcPts val="2850"/>
              </a:lnSpc>
              <a:buNone/>
            </a:pPr>
            <a:r>
              <a:rPr lang="en-US" sz="1750" dirty="0">
                <a:solidFill>
                  <a:srgbClr val="4A4A45"/>
                </a:solidFill>
                <a:latin typeface="Lato" pitchFamily="34" charset="0"/>
                <a:ea typeface="Lato" pitchFamily="34" charset="-122"/>
                <a:cs typeface="Lato" pitchFamily="34" charset="-120"/>
              </a:rPr>
              <a:t> → MAS can scale and adapt dynamically → MAS can exhibit emergent properties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81526" y="614005"/>
            <a:ext cx="6894790" cy="697825"/>
          </a:xfrm>
          <a:prstGeom prst="rect">
            <a:avLst/>
          </a:prstGeom>
          <a:noFill/>
          <a:ln/>
        </p:spPr>
        <p:txBody>
          <a:bodyPr wrap="none" lIns="0" tIns="0" rIns="0" bIns="0" rtlCol="0" anchor="t"/>
          <a:lstStyle/>
          <a:p>
            <a:pPr algn="l" indent="0" marL="0">
              <a:lnSpc>
                <a:spcPts val="5450"/>
              </a:lnSpc>
              <a:buNone/>
            </a:pPr>
            <a:r>
              <a:rPr lang="en-US" sz="4350" b="1" dirty="0">
                <a:solidFill>
                  <a:srgbClr val="282824"/>
                </a:solidFill>
                <a:latin typeface="Lato Bold" pitchFamily="34" charset="0"/>
                <a:ea typeface="Lato Bold" pitchFamily="34" charset="-122"/>
                <a:cs typeface="Lato Bold" pitchFamily="34" charset="-120"/>
              </a:rPr>
              <a:t>MAS Coordination Patterns</a:t>
            </a:r>
            <a:endParaRPr lang="en-US" sz="4350" dirty="0"/>
          </a:p>
        </p:txBody>
      </p:sp>
      <p:pic>
        <p:nvPicPr>
          <p:cNvPr id="3" name="Image 0" descr="preencoded.png">    </p:cNvPr>
          <p:cNvPicPr>
            <a:picLocks noChangeAspect="1"/>
          </p:cNvPicPr>
          <p:nvPr/>
        </p:nvPicPr>
        <p:blipFill>
          <a:blip r:embed="rId1"/>
          <a:stretch>
            <a:fillRect/>
          </a:stretch>
        </p:blipFill>
        <p:spPr>
          <a:xfrm>
            <a:off x="781526" y="1758434"/>
            <a:ext cx="558165" cy="558165"/>
          </a:xfrm>
          <a:prstGeom prst="rect">
            <a:avLst/>
          </a:prstGeom>
        </p:spPr>
      </p:pic>
      <p:sp>
        <p:nvSpPr>
          <p:cNvPr id="4" name="Text 1"/>
          <p:cNvSpPr/>
          <p:nvPr/>
        </p:nvSpPr>
        <p:spPr>
          <a:xfrm>
            <a:off x="781526" y="2595682"/>
            <a:ext cx="2791301" cy="348853"/>
          </a:xfrm>
          <a:prstGeom prst="rect">
            <a:avLst/>
          </a:prstGeom>
          <a:noFill/>
          <a:ln/>
        </p:spPr>
        <p:txBody>
          <a:bodyPr wrap="none" lIns="0" tIns="0" rIns="0" bIns="0" rtlCol="0" anchor="t"/>
          <a:lstStyle/>
          <a:p>
            <a:pPr algn="l" indent="0" marL="0">
              <a:lnSpc>
                <a:spcPts val="2700"/>
              </a:lnSpc>
              <a:buNone/>
            </a:pPr>
            <a:r>
              <a:rPr lang="en-US" sz="2150" b="1" dirty="0">
                <a:solidFill>
                  <a:srgbClr val="4A4A45"/>
                </a:solidFill>
                <a:latin typeface="Lato Bold" pitchFamily="34" charset="0"/>
                <a:ea typeface="Lato Bold" pitchFamily="34" charset="-122"/>
                <a:cs typeface="Lato Bold" pitchFamily="34" charset="-120"/>
              </a:rPr>
              <a:t>Master-worker</a:t>
            </a:r>
            <a:endParaRPr lang="en-US" sz="2150" dirty="0"/>
          </a:p>
        </p:txBody>
      </p:sp>
      <p:sp>
        <p:nvSpPr>
          <p:cNvPr id="5" name="Text 2"/>
          <p:cNvSpPr/>
          <p:nvPr/>
        </p:nvSpPr>
        <p:spPr>
          <a:xfrm>
            <a:off x="781526" y="3078480"/>
            <a:ext cx="3057525" cy="357307"/>
          </a:xfrm>
          <a:prstGeom prst="rect">
            <a:avLst/>
          </a:prstGeom>
          <a:noFill/>
          <a:ln/>
        </p:spPr>
        <p:txBody>
          <a:bodyPr wrap="none" lIns="0" tIns="0" rIns="0" bIns="0" rtlCol="0" anchor="t"/>
          <a:lstStyle/>
          <a:p>
            <a:pPr algn="l" indent="0" marL="0">
              <a:lnSpc>
                <a:spcPts val="2800"/>
              </a:lnSpc>
              <a:buNone/>
            </a:pPr>
            <a:r>
              <a:rPr lang="en-US" sz="1750" dirty="0">
                <a:solidFill>
                  <a:srgbClr val="4A4A45"/>
                </a:solidFill>
                <a:latin typeface="Lato" pitchFamily="34" charset="0"/>
                <a:ea typeface="Lato" pitchFamily="34" charset="-122"/>
                <a:cs typeface="Lato" pitchFamily="34" charset="-120"/>
              </a:rPr>
              <a:t>Centralized control structure</a:t>
            </a:r>
            <a:endParaRPr lang="en-US" sz="1750" dirty="0"/>
          </a:p>
        </p:txBody>
      </p:sp>
      <p:pic>
        <p:nvPicPr>
          <p:cNvPr id="6" name="Image 1" descr="preencoded.png">    </p:cNvPr>
          <p:cNvPicPr>
            <a:picLocks noChangeAspect="1"/>
          </p:cNvPicPr>
          <p:nvPr/>
        </p:nvPicPr>
        <p:blipFill>
          <a:blip r:embed="rId2"/>
          <a:stretch>
            <a:fillRect/>
          </a:stretch>
        </p:blipFill>
        <p:spPr>
          <a:xfrm>
            <a:off x="4118134" y="1758434"/>
            <a:ext cx="558165" cy="558165"/>
          </a:xfrm>
          <a:prstGeom prst="rect">
            <a:avLst/>
          </a:prstGeom>
        </p:spPr>
      </p:pic>
      <p:sp>
        <p:nvSpPr>
          <p:cNvPr id="7" name="Text 3"/>
          <p:cNvSpPr/>
          <p:nvPr/>
        </p:nvSpPr>
        <p:spPr>
          <a:xfrm>
            <a:off x="4118134" y="2595682"/>
            <a:ext cx="2791301" cy="348853"/>
          </a:xfrm>
          <a:prstGeom prst="rect">
            <a:avLst/>
          </a:prstGeom>
          <a:noFill/>
          <a:ln/>
        </p:spPr>
        <p:txBody>
          <a:bodyPr wrap="none" lIns="0" tIns="0" rIns="0" bIns="0" rtlCol="0" anchor="t"/>
          <a:lstStyle/>
          <a:p>
            <a:pPr algn="l" indent="0" marL="0">
              <a:lnSpc>
                <a:spcPts val="2700"/>
              </a:lnSpc>
              <a:buNone/>
            </a:pPr>
            <a:r>
              <a:rPr lang="en-US" sz="2150" b="1" dirty="0">
                <a:solidFill>
                  <a:srgbClr val="4A4A45"/>
                </a:solidFill>
                <a:latin typeface="Lato Bold" pitchFamily="34" charset="0"/>
                <a:ea typeface="Lato Bold" pitchFamily="34" charset="-122"/>
                <a:cs typeface="Lato Bold" pitchFamily="34" charset="-120"/>
              </a:rPr>
              <a:t>Peer-to-peer</a:t>
            </a:r>
            <a:endParaRPr lang="en-US" sz="2150" dirty="0"/>
          </a:p>
        </p:txBody>
      </p:sp>
      <p:sp>
        <p:nvSpPr>
          <p:cNvPr id="8" name="Text 4"/>
          <p:cNvSpPr/>
          <p:nvPr/>
        </p:nvSpPr>
        <p:spPr>
          <a:xfrm>
            <a:off x="4118134" y="3078480"/>
            <a:ext cx="3057525" cy="357307"/>
          </a:xfrm>
          <a:prstGeom prst="rect">
            <a:avLst/>
          </a:prstGeom>
          <a:noFill/>
          <a:ln/>
        </p:spPr>
        <p:txBody>
          <a:bodyPr wrap="none" lIns="0" tIns="0" rIns="0" bIns="0" rtlCol="0" anchor="t"/>
          <a:lstStyle/>
          <a:p>
            <a:pPr algn="l" indent="0" marL="0">
              <a:lnSpc>
                <a:spcPts val="2800"/>
              </a:lnSpc>
              <a:buNone/>
            </a:pPr>
            <a:r>
              <a:rPr lang="en-US" sz="1750" dirty="0">
                <a:solidFill>
                  <a:srgbClr val="4A4A45"/>
                </a:solidFill>
                <a:latin typeface="Lato" pitchFamily="34" charset="0"/>
                <a:ea typeface="Lato" pitchFamily="34" charset="-122"/>
                <a:cs typeface="Lato" pitchFamily="34" charset="-120"/>
              </a:rPr>
              <a:t>Fully distributed coordination</a:t>
            </a:r>
            <a:endParaRPr lang="en-US" sz="1750" dirty="0"/>
          </a:p>
        </p:txBody>
      </p:sp>
      <p:pic>
        <p:nvPicPr>
          <p:cNvPr id="9" name="Image 2" descr="preencoded.png">    </p:cNvPr>
          <p:cNvPicPr>
            <a:picLocks noChangeAspect="1"/>
          </p:cNvPicPr>
          <p:nvPr/>
        </p:nvPicPr>
        <p:blipFill>
          <a:blip r:embed="rId3"/>
          <a:stretch>
            <a:fillRect/>
          </a:stretch>
        </p:blipFill>
        <p:spPr>
          <a:xfrm>
            <a:off x="7454741" y="1758434"/>
            <a:ext cx="558165" cy="558165"/>
          </a:xfrm>
          <a:prstGeom prst="rect">
            <a:avLst/>
          </a:prstGeom>
        </p:spPr>
      </p:pic>
      <p:sp>
        <p:nvSpPr>
          <p:cNvPr id="10" name="Text 5"/>
          <p:cNvSpPr/>
          <p:nvPr/>
        </p:nvSpPr>
        <p:spPr>
          <a:xfrm>
            <a:off x="7454741" y="2595682"/>
            <a:ext cx="2791301" cy="348853"/>
          </a:xfrm>
          <a:prstGeom prst="rect">
            <a:avLst/>
          </a:prstGeom>
          <a:noFill/>
          <a:ln/>
        </p:spPr>
        <p:txBody>
          <a:bodyPr wrap="none" lIns="0" tIns="0" rIns="0" bIns="0" rtlCol="0" anchor="t"/>
          <a:lstStyle/>
          <a:p>
            <a:pPr algn="l" indent="0" marL="0">
              <a:lnSpc>
                <a:spcPts val="2700"/>
              </a:lnSpc>
              <a:buNone/>
            </a:pPr>
            <a:r>
              <a:rPr lang="en-US" sz="2150" b="1" dirty="0">
                <a:solidFill>
                  <a:srgbClr val="4A4A45"/>
                </a:solidFill>
                <a:latin typeface="Lato Bold" pitchFamily="34" charset="0"/>
                <a:ea typeface="Lato Bold" pitchFamily="34" charset="-122"/>
                <a:cs typeface="Lato Bold" pitchFamily="34" charset="-120"/>
              </a:rPr>
              <a:t>Marketplace/auction</a:t>
            </a:r>
            <a:endParaRPr lang="en-US" sz="2150" dirty="0"/>
          </a:p>
        </p:txBody>
      </p:sp>
      <p:sp>
        <p:nvSpPr>
          <p:cNvPr id="11" name="Text 6"/>
          <p:cNvSpPr/>
          <p:nvPr/>
        </p:nvSpPr>
        <p:spPr>
          <a:xfrm>
            <a:off x="7454741" y="3078480"/>
            <a:ext cx="3057525" cy="357307"/>
          </a:xfrm>
          <a:prstGeom prst="rect">
            <a:avLst/>
          </a:prstGeom>
          <a:noFill/>
          <a:ln/>
        </p:spPr>
        <p:txBody>
          <a:bodyPr wrap="none" lIns="0" tIns="0" rIns="0" bIns="0" rtlCol="0" anchor="t"/>
          <a:lstStyle/>
          <a:p>
            <a:pPr algn="l" indent="0" marL="0">
              <a:lnSpc>
                <a:spcPts val="2800"/>
              </a:lnSpc>
              <a:buNone/>
            </a:pPr>
            <a:r>
              <a:rPr lang="en-US" sz="1750" dirty="0">
                <a:solidFill>
                  <a:srgbClr val="4A4A45"/>
                </a:solidFill>
                <a:latin typeface="Lato" pitchFamily="34" charset="0"/>
                <a:ea typeface="Lato" pitchFamily="34" charset="-122"/>
                <a:cs typeface="Lato" pitchFamily="34" charset="-120"/>
              </a:rPr>
              <a:t>Agents bid for tasks</a:t>
            </a:r>
            <a:endParaRPr lang="en-US" sz="1750" dirty="0"/>
          </a:p>
        </p:txBody>
      </p:sp>
      <p:pic>
        <p:nvPicPr>
          <p:cNvPr id="12" name="Image 3" descr="preencoded.png">    </p:cNvPr>
          <p:cNvPicPr>
            <a:picLocks noChangeAspect="1"/>
          </p:cNvPicPr>
          <p:nvPr/>
        </p:nvPicPr>
        <p:blipFill>
          <a:blip r:embed="rId4"/>
          <a:stretch>
            <a:fillRect/>
          </a:stretch>
        </p:blipFill>
        <p:spPr>
          <a:xfrm>
            <a:off x="10791349" y="1758434"/>
            <a:ext cx="558165" cy="558165"/>
          </a:xfrm>
          <a:prstGeom prst="rect">
            <a:avLst/>
          </a:prstGeom>
        </p:spPr>
      </p:pic>
      <p:sp>
        <p:nvSpPr>
          <p:cNvPr id="13" name="Text 7"/>
          <p:cNvSpPr/>
          <p:nvPr/>
        </p:nvSpPr>
        <p:spPr>
          <a:xfrm>
            <a:off x="10791349" y="2595682"/>
            <a:ext cx="2791301" cy="348853"/>
          </a:xfrm>
          <a:prstGeom prst="rect">
            <a:avLst/>
          </a:prstGeom>
          <a:noFill/>
          <a:ln/>
        </p:spPr>
        <p:txBody>
          <a:bodyPr wrap="none" lIns="0" tIns="0" rIns="0" bIns="0" rtlCol="0" anchor="t"/>
          <a:lstStyle/>
          <a:p>
            <a:pPr algn="l" indent="0" marL="0">
              <a:lnSpc>
                <a:spcPts val="2700"/>
              </a:lnSpc>
              <a:buNone/>
            </a:pPr>
            <a:r>
              <a:rPr lang="en-US" sz="2150" b="1" dirty="0">
                <a:solidFill>
                  <a:srgbClr val="4A4A45"/>
                </a:solidFill>
                <a:latin typeface="Lato Bold" pitchFamily="34" charset="0"/>
                <a:ea typeface="Lato Bold" pitchFamily="34" charset="-122"/>
                <a:cs typeface="Lato Bold" pitchFamily="34" charset="-120"/>
              </a:rPr>
              <a:t>Hierarchical</a:t>
            </a:r>
            <a:endParaRPr lang="en-US" sz="2150" dirty="0"/>
          </a:p>
        </p:txBody>
      </p:sp>
      <p:sp>
        <p:nvSpPr>
          <p:cNvPr id="14" name="Text 8"/>
          <p:cNvSpPr/>
          <p:nvPr/>
        </p:nvSpPr>
        <p:spPr>
          <a:xfrm>
            <a:off x="10791349" y="3078480"/>
            <a:ext cx="3057525" cy="357307"/>
          </a:xfrm>
          <a:prstGeom prst="rect">
            <a:avLst/>
          </a:prstGeom>
          <a:noFill/>
          <a:ln/>
        </p:spPr>
        <p:txBody>
          <a:bodyPr wrap="none" lIns="0" tIns="0" rIns="0" bIns="0" rtlCol="0" anchor="t"/>
          <a:lstStyle/>
          <a:p>
            <a:pPr algn="l" indent="0" marL="0">
              <a:lnSpc>
                <a:spcPts val="2800"/>
              </a:lnSpc>
              <a:buNone/>
            </a:pPr>
            <a:r>
              <a:rPr lang="en-US" sz="1750" dirty="0">
                <a:solidFill>
                  <a:srgbClr val="4A4A45"/>
                </a:solidFill>
                <a:latin typeface="Lato" pitchFamily="34" charset="0"/>
                <a:ea typeface="Lato" pitchFamily="34" charset="-122"/>
                <a:cs typeface="Lato" pitchFamily="34" charset="-120"/>
              </a:rPr>
              <a:t>Leader + sub-agents structure</a:t>
            </a:r>
            <a:endParaRPr lang="en-US" sz="1750" dirty="0"/>
          </a:p>
        </p:txBody>
      </p:sp>
      <p:pic>
        <p:nvPicPr>
          <p:cNvPr id="15" name="Image 4" descr="preencoded.png">    </p:cNvPr>
          <p:cNvPicPr>
            <a:picLocks noChangeAspect="1"/>
          </p:cNvPicPr>
          <p:nvPr/>
        </p:nvPicPr>
        <p:blipFill>
          <a:blip r:embed="rId5"/>
          <a:stretch>
            <a:fillRect/>
          </a:stretch>
        </p:blipFill>
        <p:spPr>
          <a:xfrm>
            <a:off x="781526" y="3993952"/>
            <a:ext cx="558165" cy="558165"/>
          </a:xfrm>
          <a:prstGeom prst="rect">
            <a:avLst/>
          </a:prstGeom>
        </p:spPr>
      </p:pic>
      <p:sp>
        <p:nvSpPr>
          <p:cNvPr id="16" name="Text 9"/>
          <p:cNvSpPr/>
          <p:nvPr/>
        </p:nvSpPr>
        <p:spPr>
          <a:xfrm>
            <a:off x="781526" y="4831199"/>
            <a:ext cx="2791301" cy="348853"/>
          </a:xfrm>
          <a:prstGeom prst="rect">
            <a:avLst/>
          </a:prstGeom>
          <a:noFill/>
          <a:ln/>
        </p:spPr>
        <p:txBody>
          <a:bodyPr wrap="none" lIns="0" tIns="0" rIns="0" bIns="0" rtlCol="0" anchor="t"/>
          <a:lstStyle/>
          <a:p>
            <a:pPr algn="l" indent="0" marL="0">
              <a:lnSpc>
                <a:spcPts val="2700"/>
              </a:lnSpc>
              <a:buNone/>
            </a:pPr>
            <a:r>
              <a:rPr lang="en-US" sz="2150" b="1" dirty="0">
                <a:solidFill>
                  <a:srgbClr val="4A4A45"/>
                </a:solidFill>
                <a:latin typeface="Lato Bold" pitchFamily="34" charset="0"/>
                <a:ea typeface="Lato Bold" pitchFamily="34" charset="-122"/>
                <a:cs typeface="Lato Bold" pitchFamily="34" charset="-120"/>
              </a:rPr>
              <a:t>Swarm</a:t>
            </a:r>
            <a:endParaRPr lang="en-US" sz="2150" dirty="0"/>
          </a:p>
        </p:txBody>
      </p:sp>
      <p:sp>
        <p:nvSpPr>
          <p:cNvPr id="17" name="Text 10"/>
          <p:cNvSpPr/>
          <p:nvPr/>
        </p:nvSpPr>
        <p:spPr>
          <a:xfrm>
            <a:off x="781526" y="5313998"/>
            <a:ext cx="3057525" cy="714613"/>
          </a:xfrm>
          <a:prstGeom prst="rect">
            <a:avLst/>
          </a:prstGeom>
          <a:noFill/>
          <a:ln/>
        </p:spPr>
        <p:txBody>
          <a:bodyPr wrap="square" lIns="0" tIns="0" rIns="0" bIns="0" rtlCol="0" anchor="t"/>
          <a:lstStyle/>
          <a:p>
            <a:pPr algn="l" indent="0" marL="0">
              <a:lnSpc>
                <a:spcPts val="2800"/>
              </a:lnSpc>
              <a:buNone/>
            </a:pPr>
            <a:r>
              <a:rPr lang="en-US" sz="1750" dirty="0">
                <a:solidFill>
                  <a:srgbClr val="4A4A45"/>
                </a:solidFill>
                <a:latin typeface="Lato" pitchFamily="34" charset="0"/>
                <a:ea typeface="Lato" pitchFamily="34" charset="-122"/>
                <a:cs typeface="Lato" pitchFamily="34" charset="-120"/>
              </a:rPr>
              <a:t>Simple local rules → global behavior</a:t>
            </a:r>
            <a:endParaRPr lang="en-US" sz="1750" dirty="0"/>
          </a:p>
        </p:txBody>
      </p:sp>
      <p:sp>
        <p:nvSpPr>
          <p:cNvPr id="18" name="Text 11"/>
          <p:cNvSpPr/>
          <p:nvPr/>
        </p:nvSpPr>
        <p:spPr>
          <a:xfrm>
            <a:off x="781526" y="6279833"/>
            <a:ext cx="13067348" cy="729853"/>
          </a:xfrm>
          <a:prstGeom prst="rect">
            <a:avLst/>
          </a:prstGeom>
          <a:noFill/>
          <a:ln/>
        </p:spPr>
        <p:txBody>
          <a:bodyPr wrap="square" lIns="0" tIns="0" rIns="0" bIns="0" rtlCol="0" anchor="t"/>
          <a:lstStyle/>
          <a:p>
            <a:pPr algn="l" indent="0" marL="0">
              <a:lnSpc>
                <a:spcPts val="2800"/>
              </a:lnSpc>
              <a:buNone/>
            </a:pPr>
            <a:r>
              <a:rPr lang="en-US" sz="1750" dirty="0">
                <a:solidFill>
                  <a:srgbClr val="4A4A45"/>
                </a:solidFill>
                <a:latin typeface="Lato" pitchFamily="34" charset="0"/>
                <a:ea typeface="Lato" pitchFamily="34" charset="-122"/>
                <a:cs typeface="Lato" pitchFamily="34" charset="-120"/>
              </a:rPr>
              <a:t>Common patterns: </a:t>
            </a:r>
            <a:pPr algn="l" indent="0" marL="0">
              <a:lnSpc>
                <a:spcPts val="2800"/>
              </a:lnSpc>
              <a:buNone/>
            </a:pPr>
            <a:r>
              <a:rPr lang="en-US" sz="1750" dirty="0">
                <a:solidFill>
                  <a:srgbClr val="000000"/>
                </a:solidFill>
                <a:latin typeface="Lato" pitchFamily="34" charset="0"/>
                <a:ea typeface="Lato" pitchFamily="34" charset="-122"/>
                <a:cs typeface="Lato" pitchFamily="34" charset="-120"/>
              </a:rPr>
              <a:t>🔹</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a:t>
            </a:r>
            <a:pPr algn="l" indent="0" marL="0">
              <a:lnSpc>
                <a:spcPts val="2800"/>
              </a:lnSpc>
              <a:buNone/>
            </a:pPr>
            <a:r>
              <a:rPr lang="en-US" sz="1750" b="1" dirty="0">
                <a:solidFill>
                  <a:srgbClr val="4A4A45"/>
                </a:solidFill>
                <a:latin typeface="Lato" pitchFamily="34" charset="0"/>
                <a:ea typeface="Lato" pitchFamily="34" charset="-122"/>
                <a:cs typeface="Lato" pitchFamily="34" charset="-120"/>
              </a:rPr>
              <a:t>Master-worker</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 centralized control </a:t>
            </a:r>
            <a:pPr algn="l" indent="0" marL="0">
              <a:lnSpc>
                <a:spcPts val="2800"/>
              </a:lnSpc>
              <a:buNone/>
            </a:pPr>
            <a:r>
              <a:rPr lang="en-US" sz="1750" dirty="0">
                <a:solidFill>
                  <a:srgbClr val="000000"/>
                </a:solidFill>
                <a:latin typeface="Lato" pitchFamily="34" charset="0"/>
                <a:ea typeface="Lato" pitchFamily="34" charset="-122"/>
                <a:cs typeface="Lato" pitchFamily="34" charset="-120"/>
              </a:rPr>
              <a:t>🔹</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a:t>
            </a:r>
            <a:pPr algn="l" indent="0" marL="0">
              <a:lnSpc>
                <a:spcPts val="2800"/>
              </a:lnSpc>
              <a:buNone/>
            </a:pPr>
            <a:r>
              <a:rPr lang="en-US" sz="1750" b="1" dirty="0">
                <a:solidFill>
                  <a:srgbClr val="4A4A45"/>
                </a:solidFill>
                <a:latin typeface="Lato" pitchFamily="34" charset="0"/>
                <a:ea typeface="Lato" pitchFamily="34" charset="-122"/>
                <a:cs typeface="Lato" pitchFamily="34" charset="-120"/>
              </a:rPr>
              <a:t>Peer-to-peer</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 fully distributed </a:t>
            </a:r>
            <a:pPr algn="l" indent="0" marL="0">
              <a:lnSpc>
                <a:spcPts val="2800"/>
              </a:lnSpc>
              <a:buNone/>
            </a:pPr>
            <a:r>
              <a:rPr lang="en-US" sz="1750" dirty="0">
                <a:solidFill>
                  <a:srgbClr val="000000"/>
                </a:solidFill>
                <a:latin typeface="Lato" pitchFamily="34" charset="0"/>
                <a:ea typeface="Lato" pitchFamily="34" charset="-122"/>
                <a:cs typeface="Lato" pitchFamily="34" charset="-120"/>
              </a:rPr>
              <a:t>🔹</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a:t>
            </a:r>
            <a:pPr algn="l" indent="0" marL="0">
              <a:lnSpc>
                <a:spcPts val="2800"/>
              </a:lnSpc>
              <a:buNone/>
            </a:pPr>
            <a:r>
              <a:rPr lang="en-US" sz="1750" b="1" dirty="0">
                <a:solidFill>
                  <a:srgbClr val="4A4A45"/>
                </a:solidFill>
                <a:latin typeface="Lato" pitchFamily="34" charset="0"/>
                <a:ea typeface="Lato" pitchFamily="34" charset="-122"/>
                <a:cs typeface="Lato" pitchFamily="34" charset="-120"/>
              </a:rPr>
              <a:t>Marketplace/auction</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 agents bid for tasks </a:t>
            </a:r>
            <a:pPr algn="l" indent="0" marL="0">
              <a:lnSpc>
                <a:spcPts val="2800"/>
              </a:lnSpc>
              <a:buNone/>
            </a:pPr>
            <a:r>
              <a:rPr lang="en-US" sz="1750" dirty="0">
                <a:solidFill>
                  <a:srgbClr val="000000"/>
                </a:solidFill>
                <a:latin typeface="Lato" pitchFamily="34" charset="0"/>
                <a:ea typeface="Lato" pitchFamily="34" charset="-122"/>
                <a:cs typeface="Lato" pitchFamily="34" charset="-120"/>
              </a:rPr>
              <a:t>🔹</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a:t>
            </a:r>
            <a:pPr algn="l" indent="0" marL="0">
              <a:lnSpc>
                <a:spcPts val="2800"/>
              </a:lnSpc>
              <a:buNone/>
            </a:pPr>
            <a:r>
              <a:rPr lang="en-US" sz="1750" b="1" dirty="0">
                <a:solidFill>
                  <a:srgbClr val="4A4A45"/>
                </a:solidFill>
                <a:latin typeface="Lato" pitchFamily="34" charset="0"/>
                <a:ea typeface="Lato" pitchFamily="34" charset="-122"/>
                <a:cs typeface="Lato" pitchFamily="34" charset="-120"/>
              </a:rPr>
              <a:t>Hierarchical</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 leader + sub-agents </a:t>
            </a:r>
            <a:pPr algn="l" indent="0" marL="0">
              <a:lnSpc>
                <a:spcPts val="2800"/>
              </a:lnSpc>
              <a:buNone/>
            </a:pPr>
            <a:r>
              <a:rPr lang="en-US" sz="1750" dirty="0">
                <a:solidFill>
                  <a:srgbClr val="000000"/>
                </a:solidFill>
                <a:latin typeface="Lato" pitchFamily="34" charset="0"/>
                <a:ea typeface="Lato" pitchFamily="34" charset="-122"/>
                <a:cs typeface="Lato" pitchFamily="34" charset="-120"/>
              </a:rPr>
              <a:t>🔹</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a:t>
            </a:r>
            <a:pPr algn="l" indent="0" marL="0">
              <a:lnSpc>
                <a:spcPts val="2800"/>
              </a:lnSpc>
              <a:buNone/>
            </a:pPr>
            <a:r>
              <a:rPr lang="en-US" sz="1750" b="1" dirty="0">
                <a:solidFill>
                  <a:srgbClr val="4A4A45"/>
                </a:solidFill>
                <a:latin typeface="Lato" pitchFamily="34" charset="0"/>
                <a:ea typeface="Lato" pitchFamily="34" charset="-122"/>
                <a:cs typeface="Lato" pitchFamily="34" charset="-120"/>
              </a:rPr>
              <a:t>Swarm</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 simple local rules → global behavior</a:t>
            </a:r>
            <a:endParaRPr lang="en-US" sz="1750" dirty="0"/>
          </a:p>
        </p:txBody>
      </p:sp>
      <p:sp>
        <p:nvSpPr>
          <p:cNvPr id="19" name="Text 12"/>
          <p:cNvSpPr/>
          <p:nvPr/>
        </p:nvSpPr>
        <p:spPr>
          <a:xfrm>
            <a:off x="781526" y="7260908"/>
            <a:ext cx="13067348" cy="357307"/>
          </a:xfrm>
          <a:prstGeom prst="rect">
            <a:avLst/>
          </a:prstGeom>
          <a:noFill/>
          <a:ln/>
        </p:spPr>
        <p:txBody>
          <a:bodyPr wrap="none" lIns="0" tIns="0" rIns="0" bIns="0" rtlCol="0" anchor="t"/>
          <a:lstStyle/>
          <a:p>
            <a:pPr algn="l" indent="0" marL="0">
              <a:lnSpc>
                <a:spcPts val="2800"/>
              </a:lnSpc>
              <a:buNone/>
            </a:pPr>
            <a:r>
              <a:rPr lang="en-US" sz="1750" b="1" dirty="0">
                <a:solidFill>
                  <a:srgbClr val="4A4A45"/>
                </a:solidFill>
                <a:latin typeface="Lato" pitchFamily="34" charset="0"/>
                <a:ea typeface="Lato" pitchFamily="34" charset="-122"/>
                <a:cs typeface="Lato" pitchFamily="34" charset="-120"/>
              </a:rPr>
              <a:t>Emergence</a:t>
            </a:r>
            <a:pPr algn="l" indent="0" marL="0">
              <a:lnSpc>
                <a:spcPts val="2800"/>
              </a:lnSpc>
              <a:buNone/>
            </a:pPr>
            <a:r>
              <a:rPr lang="en-US" sz="1750" dirty="0">
                <a:solidFill>
                  <a:srgbClr val="4A4A45"/>
                </a:solidFill>
                <a:latin typeface="Lato" pitchFamily="34" charset="0"/>
                <a:ea typeface="Lato" pitchFamily="34" charset="-122"/>
                <a:cs typeface="Lato" pitchFamily="34" charset="-120"/>
              </a:rPr>
              <a:t> = key property: system behaviors that are not obvious from agent design.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632579"/>
            <a:ext cx="9377601" cy="602456"/>
          </a:xfrm>
          <a:prstGeom prst="rect">
            <a:avLst/>
          </a:prstGeom>
          <a:noFill/>
          <a:ln/>
        </p:spPr>
        <p:txBody>
          <a:bodyPr wrap="none" lIns="0" tIns="0" rIns="0" bIns="0" rtlCol="0" anchor="t"/>
          <a:lstStyle/>
          <a:p>
            <a:pPr algn="l" indent="0" marL="0">
              <a:lnSpc>
                <a:spcPts val="4700"/>
              </a:lnSpc>
              <a:buNone/>
            </a:pPr>
            <a:r>
              <a:rPr lang="en-US" sz="3750" b="1" dirty="0">
                <a:solidFill>
                  <a:srgbClr val="282824"/>
                </a:solidFill>
                <a:latin typeface="Lato Bold" pitchFamily="34" charset="0"/>
                <a:ea typeface="Lato Bold" pitchFamily="34" charset="-122"/>
                <a:cs typeface="Lato Bold" pitchFamily="34" charset="-120"/>
              </a:rPr>
              <a:t>RAG: Enabling Agent Memory &amp; Knowledge</a:t>
            </a:r>
            <a:endParaRPr lang="en-US" sz="3750" dirty="0"/>
          </a:p>
        </p:txBody>
      </p:sp>
      <p:pic>
        <p:nvPicPr>
          <p:cNvPr id="3" name="Image 0" descr="preencoded.png">    </p:cNvPr>
          <p:cNvPicPr>
            <a:picLocks noChangeAspect="1"/>
          </p:cNvPicPr>
          <p:nvPr/>
        </p:nvPicPr>
        <p:blipFill>
          <a:blip r:embed="rId1"/>
          <a:stretch>
            <a:fillRect/>
          </a:stretch>
        </p:blipFill>
        <p:spPr>
          <a:xfrm>
            <a:off x="3247430" y="1620560"/>
            <a:ext cx="1614011" cy="1110734"/>
          </a:xfrm>
          <a:prstGeom prst="rect">
            <a:avLst/>
          </a:prstGeom>
        </p:spPr>
      </p:pic>
      <p:pic>
        <p:nvPicPr>
          <p:cNvPr id="4" name="Image 1" descr="preencoded.png">    </p:cNvPr>
          <p:cNvPicPr>
            <a:picLocks noChangeAspect="1"/>
          </p:cNvPicPr>
          <p:nvPr/>
        </p:nvPicPr>
        <p:blipFill>
          <a:blip r:embed="rId2"/>
          <a:stretch>
            <a:fillRect/>
          </a:stretch>
        </p:blipFill>
        <p:spPr>
          <a:xfrm>
            <a:off x="3918823" y="2177891"/>
            <a:ext cx="271105" cy="271105"/>
          </a:xfrm>
          <a:prstGeom prst="rect">
            <a:avLst/>
          </a:prstGeom>
        </p:spPr>
      </p:pic>
      <p:sp>
        <p:nvSpPr>
          <p:cNvPr id="5" name="Text 1"/>
          <p:cNvSpPr/>
          <p:nvPr/>
        </p:nvSpPr>
        <p:spPr>
          <a:xfrm>
            <a:off x="5054203" y="1813322"/>
            <a:ext cx="2509480" cy="301228"/>
          </a:xfrm>
          <a:prstGeom prst="rect">
            <a:avLst/>
          </a:prstGeom>
          <a:noFill/>
          <a:ln/>
        </p:spPr>
        <p:txBody>
          <a:bodyPr wrap="none" lIns="0" tIns="0" rIns="0" bIns="0" rtlCol="0" anchor="t"/>
          <a:lstStyle/>
          <a:p>
            <a:pPr algn="l" indent="0" marL="0">
              <a:lnSpc>
                <a:spcPts val="2350"/>
              </a:lnSpc>
              <a:buNone/>
            </a:pPr>
            <a:r>
              <a:rPr lang="en-US" sz="1850" b="1" dirty="0">
                <a:solidFill>
                  <a:srgbClr val="4A4A45"/>
                </a:solidFill>
                <a:latin typeface="Lato Bold" pitchFamily="34" charset="0"/>
                <a:ea typeface="Lato Bold" pitchFamily="34" charset="-122"/>
                <a:cs typeface="Lato Bold" pitchFamily="34" charset="-120"/>
              </a:rPr>
              <a:t>Shared Memory Spaces</a:t>
            </a:r>
            <a:endParaRPr lang="en-US" sz="1850" dirty="0"/>
          </a:p>
        </p:txBody>
      </p:sp>
      <p:sp>
        <p:nvSpPr>
          <p:cNvPr id="6" name="Text 2"/>
          <p:cNvSpPr/>
          <p:nvPr/>
        </p:nvSpPr>
        <p:spPr>
          <a:xfrm>
            <a:off x="5054203" y="2230160"/>
            <a:ext cx="2723198" cy="308372"/>
          </a:xfrm>
          <a:prstGeom prst="rect">
            <a:avLst/>
          </a:prstGeom>
          <a:noFill/>
          <a:ln/>
        </p:spPr>
        <p:txBody>
          <a:bodyPr wrap="none" lIns="0" tIns="0" rIns="0" bIns="0" rtlCol="0" anchor="t"/>
          <a:lstStyle/>
          <a:p>
            <a:pPr algn="l" indent="0" marL="0">
              <a:lnSpc>
                <a:spcPts val="2400"/>
              </a:lnSpc>
              <a:buNone/>
            </a:pPr>
            <a:r>
              <a:rPr lang="en-US" sz="1500" dirty="0">
                <a:solidFill>
                  <a:srgbClr val="4A4A45"/>
                </a:solidFill>
                <a:latin typeface="Lato" pitchFamily="34" charset="0"/>
                <a:ea typeface="Lato" pitchFamily="34" charset="-122"/>
                <a:cs typeface="Lato" pitchFamily="34" charset="-120"/>
              </a:rPr>
              <a:t>Collective knowledge repository</a:t>
            </a:r>
            <a:endParaRPr lang="en-US" sz="1500" dirty="0"/>
          </a:p>
        </p:txBody>
      </p:sp>
      <p:sp>
        <p:nvSpPr>
          <p:cNvPr id="7" name="Shape 3"/>
          <p:cNvSpPr/>
          <p:nvPr/>
        </p:nvSpPr>
        <p:spPr>
          <a:xfrm>
            <a:off x="4909542" y="2745819"/>
            <a:ext cx="8878967" cy="11430"/>
          </a:xfrm>
          <a:prstGeom prst="roundRect">
            <a:avLst>
              <a:gd name="adj" fmla="val 253023"/>
            </a:avLst>
          </a:prstGeom>
          <a:solidFill>
            <a:srgbClr val="CBC5B8"/>
          </a:solidFill>
          <a:ln/>
        </p:spPr>
      </p:sp>
      <p:pic>
        <p:nvPicPr>
          <p:cNvPr id="8" name="Image 2" descr="preencoded.png">    </p:cNvPr>
          <p:cNvPicPr>
            <a:picLocks noChangeAspect="1"/>
          </p:cNvPicPr>
          <p:nvPr/>
        </p:nvPicPr>
        <p:blipFill>
          <a:blip r:embed="rId3"/>
          <a:stretch>
            <a:fillRect/>
          </a:stretch>
        </p:blipFill>
        <p:spPr>
          <a:xfrm>
            <a:off x="2440424" y="2779395"/>
            <a:ext cx="3228022" cy="1110734"/>
          </a:xfrm>
          <a:prstGeom prst="rect">
            <a:avLst/>
          </a:prstGeom>
        </p:spPr>
      </p:pic>
      <p:pic>
        <p:nvPicPr>
          <p:cNvPr id="9" name="Image 3" descr="preencoded.png">    </p:cNvPr>
          <p:cNvPicPr>
            <a:picLocks noChangeAspect="1"/>
          </p:cNvPicPr>
          <p:nvPr/>
        </p:nvPicPr>
        <p:blipFill>
          <a:blip r:embed="rId4"/>
          <a:stretch>
            <a:fillRect/>
          </a:stretch>
        </p:blipFill>
        <p:spPr>
          <a:xfrm>
            <a:off x="3918823" y="3199090"/>
            <a:ext cx="271105" cy="271105"/>
          </a:xfrm>
          <a:prstGeom prst="rect">
            <a:avLst/>
          </a:prstGeom>
        </p:spPr>
      </p:pic>
      <p:sp>
        <p:nvSpPr>
          <p:cNvPr id="10" name="Text 4"/>
          <p:cNvSpPr/>
          <p:nvPr/>
        </p:nvSpPr>
        <p:spPr>
          <a:xfrm>
            <a:off x="5861209" y="2972157"/>
            <a:ext cx="2877026" cy="301228"/>
          </a:xfrm>
          <a:prstGeom prst="rect">
            <a:avLst/>
          </a:prstGeom>
          <a:noFill/>
          <a:ln/>
        </p:spPr>
        <p:txBody>
          <a:bodyPr wrap="none" lIns="0" tIns="0" rIns="0" bIns="0" rtlCol="0" anchor="t"/>
          <a:lstStyle/>
          <a:p>
            <a:pPr algn="l" indent="0" marL="0">
              <a:lnSpc>
                <a:spcPts val="2350"/>
              </a:lnSpc>
              <a:buNone/>
            </a:pPr>
            <a:r>
              <a:rPr lang="en-US" sz="1850" b="1" dirty="0">
                <a:solidFill>
                  <a:srgbClr val="4A4A45"/>
                </a:solidFill>
                <a:latin typeface="Lato Bold" pitchFamily="34" charset="0"/>
                <a:ea typeface="Lato Bold" pitchFamily="34" charset="-122"/>
                <a:cs typeface="Lato Bold" pitchFamily="34" charset="-120"/>
              </a:rPr>
              <a:t>Specialized Agent Memory</a:t>
            </a:r>
            <a:endParaRPr lang="en-US" sz="1850" dirty="0"/>
          </a:p>
        </p:txBody>
      </p:sp>
      <p:sp>
        <p:nvSpPr>
          <p:cNvPr id="11" name="Text 5"/>
          <p:cNvSpPr/>
          <p:nvPr/>
        </p:nvSpPr>
        <p:spPr>
          <a:xfrm>
            <a:off x="5861209" y="3388995"/>
            <a:ext cx="2877026" cy="308372"/>
          </a:xfrm>
          <a:prstGeom prst="rect">
            <a:avLst/>
          </a:prstGeom>
          <a:noFill/>
          <a:ln/>
        </p:spPr>
        <p:txBody>
          <a:bodyPr wrap="none" lIns="0" tIns="0" rIns="0" bIns="0" rtlCol="0" anchor="t"/>
          <a:lstStyle/>
          <a:p>
            <a:pPr algn="l" indent="0" marL="0">
              <a:lnSpc>
                <a:spcPts val="2400"/>
              </a:lnSpc>
              <a:buNone/>
            </a:pPr>
            <a:r>
              <a:rPr lang="en-US" sz="1500" dirty="0">
                <a:solidFill>
                  <a:srgbClr val="4A4A45"/>
                </a:solidFill>
                <a:latin typeface="Lato" pitchFamily="34" charset="0"/>
                <a:ea typeface="Lato" pitchFamily="34" charset="-122"/>
                <a:cs typeface="Lato" pitchFamily="34" charset="-120"/>
              </a:rPr>
              <a:t>Role-specific knowledge per agent</a:t>
            </a:r>
            <a:endParaRPr lang="en-US" sz="1500" dirty="0"/>
          </a:p>
        </p:txBody>
      </p:sp>
      <p:sp>
        <p:nvSpPr>
          <p:cNvPr id="12" name="Shape 6"/>
          <p:cNvSpPr/>
          <p:nvPr/>
        </p:nvSpPr>
        <p:spPr>
          <a:xfrm>
            <a:off x="5716548" y="3904655"/>
            <a:ext cx="8071961" cy="11430"/>
          </a:xfrm>
          <a:prstGeom prst="roundRect">
            <a:avLst>
              <a:gd name="adj" fmla="val 253023"/>
            </a:avLst>
          </a:prstGeom>
          <a:solidFill>
            <a:srgbClr val="CBC5B8"/>
          </a:solidFill>
          <a:ln/>
        </p:spPr>
      </p:sp>
      <p:pic>
        <p:nvPicPr>
          <p:cNvPr id="13" name="Image 4" descr="preencoded.png">    </p:cNvPr>
          <p:cNvPicPr>
            <a:picLocks noChangeAspect="1"/>
          </p:cNvPicPr>
          <p:nvPr/>
        </p:nvPicPr>
        <p:blipFill>
          <a:blip r:embed="rId5"/>
          <a:stretch>
            <a:fillRect/>
          </a:stretch>
        </p:blipFill>
        <p:spPr>
          <a:xfrm>
            <a:off x="1633418" y="3938230"/>
            <a:ext cx="4842034" cy="1110734"/>
          </a:xfrm>
          <a:prstGeom prst="rect">
            <a:avLst/>
          </a:prstGeom>
        </p:spPr>
      </p:pic>
      <p:pic>
        <p:nvPicPr>
          <p:cNvPr id="14" name="Image 5" descr="preencoded.png">    </p:cNvPr>
          <p:cNvPicPr>
            <a:picLocks noChangeAspect="1"/>
          </p:cNvPicPr>
          <p:nvPr/>
        </p:nvPicPr>
        <p:blipFill>
          <a:blip r:embed="rId6"/>
          <a:stretch>
            <a:fillRect/>
          </a:stretch>
        </p:blipFill>
        <p:spPr>
          <a:xfrm>
            <a:off x="3918823" y="4357926"/>
            <a:ext cx="271105" cy="271105"/>
          </a:xfrm>
          <a:prstGeom prst="rect">
            <a:avLst/>
          </a:prstGeom>
        </p:spPr>
      </p:pic>
      <p:sp>
        <p:nvSpPr>
          <p:cNvPr id="15" name="Text 7"/>
          <p:cNvSpPr/>
          <p:nvPr/>
        </p:nvSpPr>
        <p:spPr>
          <a:xfrm>
            <a:off x="6668214" y="4130993"/>
            <a:ext cx="2963942" cy="301228"/>
          </a:xfrm>
          <a:prstGeom prst="rect">
            <a:avLst/>
          </a:prstGeom>
          <a:noFill/>
          <a:ln/>
        </p:spPr>
        <p:txBody>
          <a:bodyPr wrap="none" lIns="0" tIns="0" rIns="0" bIns="0" rtlCol="0" anchor="t"/>
          <a:lstStyle/>
          <a:p>
            <a:pPr algn="l" indent="0" marL="0">
              <a:lnSpc>
                <a:spcPts val="2350"/>
              </a:lnSpc>
              <a:buNone/>
            </a:pPr>
            <a:r>
              <a:rPr lang="en-US" sz="1850" b="1" dirty="0">
                <a:solidFill>
                  <a:srgbClr val="4A4A45"/>
                </a:solidFill>
                <a:latin typeface="Lato Bold" pitchFamily="34" charset="0"/>
                <a:ea typeface="Lato Bold" pitchFamily="34" charset="-122"/>
                <a:cs typeface="Lato Bold" pitchFamily="34" charset="-120"/>
              </a:rPr>
              <a:t>Embedding-based Retrieval</a:t>
            </a:r>
            <a:endParaRPr lang="en-US" sz="1850" dirty="0"/>
          </a:p>
        </p:txBody>
      </p:sp>
      <p:sp>
        <p:nvSpPr>
          <p:cNvPr id="16" name="Text 8"/>
          <p:cNvSpPr/>
          <p:nvPr/>
        </p:nvSpPr>
        <p:spPr>
          <a:xfrm>
            <a:off x="6668214" y="4547830"/>
            <a:ext cx="2963942" cy="308372"/>
          </a:xfrm>
          <a:prstGeom prst="rect">
            <a:avLst/>
          </a:prstGeom>
          <a:noFill/>
          <a:ln/>
        </p:spPr>
        <p:txBody>
          <a:bodyPr wrap="none" lIns="0" tIns="0" rIns="0" bIns="0" rtlCol="0" anchor="t"/>
          <a:lstStyle/>
          <a:p>
            <a:pPr algn="l" indent="0" marL="0">
              <a:lnSpc>
                <a:spcPts val="2400"/>
              </a:lnSpc>
              <a:buNone/>
            </a:pPr>
            <a:r>
              <a:rPr lang="en-US" sz="1500" dirty="0">
                <a:solidFill>
                  <a:srgbClr val="4A4A45"/>
                </a:solidFill>
                <a:latin typeface="Lato" pitchFamily="34" charset="0"/>
                <a:ea typeface="Lato" pitchFamily="34" charset="-122"/>
                <a:cs typeface="Lato" pitchFamily="34" charset="-120"/>
              </a:rPr>
              <a:t>Semantic search across documents</a:t>
            </a:r>
            <a:endParaRPr lang="en-US" sz="1500" dirty="0"/>
          </a:p>
        </p:txBody>
      </p:sp>
      <p:sp>
        <p:nvSpPr>
          <p:cNvPr id="17" name="Shape 9"/>
          <p:cNvSpPr/>
          <p:nvPr/>
        </p:nvSpPr>
        <p:spPr>
          <a:xfrm>
            <a:off x="6523553" y="5063490"/>
            <a:ext cx="7264956" cy="11430"/>
          </a:xfrm>
          <a:prstGeom prst="roundRect">
            <a:avLst>
              <a:gd name="adj" fmla="val 253023"/>
            </a:avLst>
          </a:prstGeom>
          <a:solidFill>
            <a:srgbClr val="CBC5B8"/>
          </a:solidFill>
          <a:ln/>
        </p:spPr>
      </p:sp>
      <p:pic>
        <p:nvPicPr>
          <p:cNvPr id="18" name="Image 6" descr="preencoded.png">    </p:cNvPr>
          <p:cNvPicPr>
            <a:picLocks noChangeAspect="1"/>
          </p:cNvPicPr>
          <p:nvPr/>
        </p:nvPicPr>
        <p:blipFill>
          <a:blip r:embed="rId7"/>
          <a:stretch>
            <a:fillRect/>
          </a:stretch>
        </p:blipFill>
        <p:spPr>
          <a:xfrm>
            <a:off x="826294" y="5097066"/>
            <a:ext cx="6456164" cy="1110734"/>
          </a:xfrm>
          <a:prstGeom prst="rect">
            <a:avLst/>
          </a:prstGeom>
        </p:spPr>
      </p:pic>
      <p:pic>
        <p:nvPicPr>
          <p:cNvPr id="19" name="Image 7" descr="preencoded.png">    </p:cNvPr>
          <p:cNvPicPr>
            <a:picLocks noChangeAspect="1"/>
          </p:cNvPicPr>
          <p:nvPr/>
        </p:nvPicPr>
        <p:blipFill>
          <a:blip r:embed="rId8"/>
          <a:stretch>
            <a:fillRect/>
          </a:stretch>
        </p:blipFill>
        <p:spPr>
          <a:xfrm>
            <a:off x="3918704" y="5516761"/>
            <a:ext cx="271105" cy="271105"/>
          </a:xfrm>
          <a:prstGeom prst="rect">
            <a:avLst/>
          </a:prstGeom>
        </p:spPr>
      </p:pic>
      <p:sp>
        <p:nvSpPr>
          <p:cNvPr id="20" name="Text 10"/>
          <p:cNvSpPr/>
          <p:nvPr/>
        </p:nvSpPr>
        <p:spPr>
          <a:xfrm>
            <a:off x="7475220" y="5289828"/>
            <a:ext cx="3218140" cy="301228"/>
          </a:xfrm>
          <a:prstGeom prst="rect">
            <a:avLst/>
          </a:prstGeom>
          <a:noFill/>
          <a:ln/>
        </p:spPr>
        <p:txBody>
          <a:bodyPr wrap="none" lIns="0" tIns="0" rIns="0" bIns="0" rtlCol="0" anchor="t"/>
          <a:lstStyle/>
          <a:p>
            <a:pPr algn="l" indent="0" marL="0">
              <a:lnSpc>
                <a:spcPts val="2350"/>
              </a:lnSpc>
              <a:buNone/>
            </a:pPr>
            <a:r>
              <a:rPr lang="en-US" sz="1850" b="1" dirty="0">
                <a:solidFill>
                  <a:srgbClr val="4A4A45"/>
                </a:solidFill>
                <a:latin typeface="Lato Bold" pitchFamily="34" charset="0"/>
                <a:ea typeface="Lato Bold" pitchFamily="34" charset="-122"/>
                <a:cs typeface="Lato Bold" pitchFamily="34" charset="-120"/>
              </a:rPr>
              <a:t>Dynamic Knowledge Injection</a:t>
            </a:r>
            <a:endParaRPr lang="en-US" sz="1850" dirty="0"/>
          </a:p>
        </p:txBody>
      </p:sp>
      <p:sp>
        <p:nvSpPr>
          <p:cNvPr id="21" name="Text 11"/>
          <p:cNvSpPr/>
          <p:nvPr/>
        </p:nvSpPr>
        <p:spPr>
          <a:xfrm>
            <a:off x="7475220" y="5706666"/>
            <a:ext cx="3218140" cy="308372"/>
          </a:xfrm>
          <a:prstGeom prst="rect">
            <a:avLst/>
          </a:prstGeom>
          <a:noFill/>
          <a:ln/>
        </p:spPr>
        <p:txBody>
          <a:bodyPr wrap="none" lIns="0" tIns="0" rIns="0" bIns="0" rtlCol="0" anchor="t"/>
          <a:lstStyle/>
          <a:p>
            <a:pPr algn="l" indent="0" marL="0">
              <a:lnSpc>
                <a:spcPts val="2400"/>
              </a:lnSpc>
              <a:buNone/>
            </a:pPr>
            <a:r>
              <a:rPr lang="en-US" sz="1500" dirty="0">
                <a:solidFill>
                  <a:srgbClr val="4A4A45"/>
                </a:solidFill>
                <a:latin typeface="Lato" pitchFamily="34" charset="0"/>
                <a:ea typeface="Lato" pitchFamily="34" charset="-122"/>
                <a:cs typeface="Lato" pitchFamily="34" charset="-120"/>
              </a:rPr>
              <a:t>Real-time information updates</a:t>
            </a:r>
            <a:endParaRPr lang="en-US" sz="1500" dirty="0"/>
          </a:p>
        </p:txBody>
      </p:sp>
      <p:sp>
        <p:nvSpPr>
          <p:cNvPr id="22" name="Text 12"/>
          <p:cNvSpPr/>
          <p:nvPr/>
        </p:nvSpPr>
        <p:spPr>
          <a:xfrm>
            <a:off x="793790" y="6424613"/>
            <a:ext cx="13042821" cy="647224"/>
          </a:xfrm>
          <a:prstGeom prst="rect">
            <a:avLst/>
          </a:prstGeom>
          <a:noFill/>
          <a:ln/>
        </p:spPr>
        <p:txBody>
          <a:bodyPr wrap="square" lIns="0" tIns="0" rIns="0" bIns="0" rtlCol="0" anchor="t"/>
          <a:lstStyle/>
          <a:p>
            <a:pPr algn="l" indent="0" marL="0">
              <a:lnSpc>
                <a:spcPts val="2400"/>
              </a:lnSpc>
              <a:buNone/>
            </a:pPr>
            <a:r>
              <a:rPr lang="en-US" sz="1500" b="1" dirty="0">
                <a:solidFill>
                  <a:srgbClr val="4A4A45"/>
                </a:solidFill>
                <a:latin typeface="Lato" pitchFamily="34" charset="0"/>
                <a:ea typeface="Lato" pitchFamily="34" charset="-122"/>
                <a:cs typeface="Lato" pitchFamily="34" charset="-120"/>
              </a:rPr>
              <a:t>Retrieval-Augmented Generation (RAG):</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a:t>
            </a:r>
            <a:pPr algn="l" indent="0" marL="0">
              <a:lnSpc>
                <a:spcPts val="2400"/>
              </a:lnSpc>
              <a:buNone/>
            </a:pPr>
            <a:r>
              <a:rPr lang="en-US" sz="1500" dirty="0">
                <a:solidFill>
                  <a:srgbClr val="000000"/>
                </a:solidFill>
                <a:latin typeface="Lato" pitchFamily="34" charset="0"/>
                <a:ea typeface="Lato" pitchFamily="34" charset="-122"/>
                <a:cs typeface="Lato" pitchFamily="34" charset="-120"/>
              </a:rPr>
              <a:t>✅</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Embedding-based retrieval from documents &amp; data </a:t>
            </a:r>
            <a:pPr algn="l" indent="0" marL="0">
              <a:lnSpc>
                <a:spcPts val="2400"/>
              </a:lnSpc>
              <a:buNone/>
            </a:pPr>
            <a:r>
              <a:rPr lang="en-US" sz="1500" dirty="0">
                <a:solidFill>
                  <a:srgbClr val="000000"/>
                </a:solidFill>
                <a:latin typeface="Lato" pitchFamily="34" charset="0"/>
                <a:ea typeface="Lato" pitchFamily="34" charset="-122"/>
                <a:cs typeface="Lato" pitchFamily="34" charset="-120"/>
              </a:rPr>
              <a:t>✅</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Dynamic knowledge injection into agents </a:t>
            </a:r>
            <a:pPr algn="l" indent="0" marL="0">
              <a:lnSpc>
                <a:spcPts val="2400"/>
              </a:lnSpc>
              <a:buNone/>
            </a:pPr>
            <a:r>
              <a:rPr lang="en-US" sz="1500" dirty="0">
                <a:solidFill>
                  <a:srgbClr val="000000"/>
                </a:solidFill>
                <a:latin typeface="Lato" pitchFamily="34" charset="0"/>
                <a:ea typeface="Lato" pitchFamily="34" charset="-122"/>
                <a:cs typeface="Lato" pitchFamily="34" charset="-120"/>
              </a:rPr>
              <a:t>✅</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Enables </a:t>
            </a:r>
            <a:pPr algn="l" indent="0" marL="0">
              <a:lnSpc>
                <a:spcPts val="2400"/>
              </a:lnSpc>
              <a:buNone/>
            </a:pPr>
            <a:r>
              <a:rPr lang="en-US" sz="1500" b="1" dirty="0">
                <a:solidFill>
                  <a:srgbClr val="4A4A45"/>
                </a:solidFill>
                <a:latin typeface="Lato" pitchFamily="34" charset="0"/>
                <a:ea typeface="Lato" pitchFamily="34" charset="-122"/>
                <a:cs typeface="Lato" pitchFamily="34" charset="-120"/>
              </a:rPr>
              <a:t>shared memory spaces</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a:t>
            </a:r>
            <a:pPr algn="l" indent="0" marL="0">
              <a:lnSpc>
                <a:spcPts val="2400"/>
              </a:lnSpc>
              <a:buNone/>
            </a:pPr>
            <a:r>
              <a:rPr lang="en-US" sz="1500" dirty="0">
                <a:solidFill>
                  <a:srgbClr val="000000"/>
                </a:solidFill>
                <a:latin typeface="Lato" pitchFamily="34" charset="0"/>
                <a:ea typeface="Lato" pitchFamily="34" charset="-122"/>
                <a:cs typeface="Lato" pitchFamily="34" charset="-120"/>
              </a:rPr>
              <a:t>✅</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Enables </a:t>
            </a:r>
            <a:pPr algn="l" indent="0" marL="0">
              <a:lnSpc>
                <a:spcPts val="2400"/>
              </a:lnSpc>
              <a:buNone/>
            </a:pPr>
            <a:r>
              <a:rPr lang="en-US" sz="1500" b="1" dirty="0">
                <a:solidFill>
                  <a:srgbClr val="4A4A45"/>
                </a:solidFill>
                <a:latin typeface="Lato" pitchFamily="34" charset="0"/>
                <a:ea typeface="Lato" pitchFamily="34" charset="-122"/>
                <a:cs typeface="Lato" pitchFamily="34" charset="-120"/>
              </a:rPr>
              <a:t>specialized agent memory</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(per agent) </a:t>
            </a:r>
            <a:pPr algn="l" indent="0" marL="0">
              <a:lnSpc>
                <a:spcPts val="2400"/>
              </a:lnSpc>
              <a:buNone/>
            </a:pPr>
            <a:r>
              <a:rPr lang="en-US" sz="1500" dirty="0">
                <a:solidFill>
                  <a:srgbClr val="000000"/>
                </a:solidFill>
                <a:latin typeface="Lato" pitchFamily="34" charset="0"/>
                <a:ea typeface="Lato" pitchFamily="34" charset="-122"/>
                <a:cs typeface="Lato" pitchFamily="34" charset="-120"/>
              </a:rPr>
              <a:t>✅</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Agents can </a:t>
            </a:r>
            <a:pPr algn="l" indent="0" marL="0">
              <a:lnSpc>
                <a:spcPts val="2400"/>
              </a:lnSpc>
              <a:buNone/>
            </a:pPr>
            <a:r>
              <a:rPr lang="en-US" sz="1500" b="1" dirty="0">
                <a:solidFill>
                  <a:srgbClr val="4A4A45"/>
                </a:solidFill>
                <a:latin typeface="Lato" pitchFamily="34" charset="0"/>
                <a:ea typeface="Lato" pitchFamily="34" charset="-122"/>
                <a:cs typeface="Lato" pitchFamily="34" charset="-120"/>
              </a:rPr>
              <a:t>update and contribute</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to shared memory</a:t>
            </a:r>
            <a:endParaRPr lang="en-US" sz="1500" dirty="0"/>
          </a:p>
        </p:txBody>
      </p:sp>
      <p:sp>
        <p:nvSpPr>
          <p:cNvPr id="23" name="Text 13"/>
          <p:cNvSpPr/>
          <p:nvPr/>
        </p:nvSpPr>
        <p:spPr>
          <a:xfrm>
            <a:off x="793790" y="7288649"/>
            <a:ext cx="13042821" cy="308372"/>
          </a:xfrm>
          <a:prstGeom prst="rect">
            <a:avLst/>
          </a:prstGeom>
          <a:noFill/>
          <a:ln/>
        </p:spPr>
        <p:txBody>
          <a:bodyPr wrap="none" lIns="0" tIns="0" rIns="0" bIns="0" rtlCol="0" anchor="t"/>
          <a:lstStyle/>
          <a:p>
            <a:pPr algn="l" indent="0" marL="0">
              <a:lnSpc>
                <a:spcPts val="2400"/>
              </a:lnSpc>
              <a:buNone/>
            </a:pPr>
            <a:r>
              <a:rPr lang="en-US" sz="1500" dirty="0">
                <a:solidFill>
                  <a:srgbClr val="4A4A45"/>
                </a:solidFill>
                <a:latin typeface="Lato" pitchFamily="34" charset="0"/>
                <a:ea typeface="Lato" pitchFamily="34" charset="-122"/>
                <a:cs typeface="Lato" pitchFamily="34" charset="-120"/>
              </a:rPr>
              <a:t>RAG = the </a:t>
            </a:r>
            <a:pPr algn="l" indent="0" marL="0">
              <a:lnSpc>
                <a:spcPts val="2400"/>
              </a:lnSpc>
              <a:buNone/>
            </a:pPr>
            <a:r>
              <a:rPr lang="en-US" sz="1500" i="1" dirty="0">
                <a:solidFill>
                  <a:srgbClr val="4A4A45"/>
                </a:solidFill>
                <a:latin typeface="Lato" pitchFamily="34" charset="0"/>
                <a:ea typeface="Lato" pitchFamily="34" charset="-122"/>
                <a:cs typeface="Lato" pitchFamily="34" charset="-120"/>
              </a:rPr>
              <a:t>glue</a:t>
            </a:r>
            <a:pPr algn="l" indent="0" marL="0">
              <a:lnSpc>
                <a:spcPts val="2400"/>
              </a:lnSpc>
              <a:buNone/>
            </a:pPr>
            <a:r>
              <a:rPr lang="en-US" sz="1500" dirty="0">
                <a:solidFill>
                  <a:srgbClr val="4A4A45"/>
                </a:solidFill>
                <a:latin typeface="Lato" pitchFamily="34" charset="0"/>
                <a:ea typeface="Lato" pitchFamily="34" charset="-122"/>
                <a:cs typeface="Lato" pitchFamily="34" charset="-120"/>
              </a:rPr>
              <a:t> that makes agent societies smarter.</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91170"/>
            <a:ext cx="7196257" cy="496133"/>
          </a:xfrm>
          <a:prstGeom prst="rect">
            <a:avLst/>
          </a:prstGeom>
          <a:noFill/>
          <a:ln/>
        </p:spPr>
        <p:txBody>
          <a:bodyPr wrap="none" lIns="0" tIns="0" rIns="0" bIns="0" rtlCol="0" anchor="t"/>
          <a:lstStyle/>
          <a:p>
            <a:pPr algn="l" indent="0" marL="0">
              <a:lnSpc>
                <a:spcPts val="3900"/>
              </a:lnSpc>
              <a:buNone/>
            </a:pPr>
            <a:r>
              <a:rPr lang="en-US" sz="3100" b="1" dirty="0">
                <a:solidFill>
                  <a:srgbClr val="282824"/>
                </a:solidFill>
                <a:latin typeface="Lato Bold" pitchFamily="34" charset="0"/>
                <a:ea typeface="Lato Bold" pitchFamily="34" charset="-122"/>
                <a:cs typeface="Lato Bold" pitchFamily="34" charset="-120"/>
              </a:rPr>
              <a:t>Example Architectures of Agent Systems</a:t>
            </a:r>
            <a:endParaRPr lang="en-US" sz="3100" dirty="0"/>
          </a:p>
        </p:txBody>
      </p:sp>
      <p:pic>
        <p:nvPicPr>
          <p:cNvPr id="4" name="Image 1" descr="preencoded.png">    </p:cNvPr>
          <p:cNvPicPr>
            <a:picLocks noChangeAspect="1"/>
          </p:cNvPicPr>
          <p:nvPr/>
        </p:nvPicPr>
        <p:blipFill>
          <a:blip r:embed="rId2"/>
          <a:stretch>
            <a:fillRect/>
          </a:stretch>
        </p:blipFill>
        <p:spPr>
          <a:xfrm>
            <a:off x="793790" y="1525429"/>
            <a:ext cx="793790" cy="952619"/>
          </a:xfrm>
          <a:prstGeom prst="rect">
            <a:avLst/>
          </a:prstGeom>
        </p:spPr>
      </p:pic>
      <p:sp>
        <p:nvSpPr>
          <p:cNvPr id="5" name="Text 1"/>
          <p:cNvSpPr/>
          <p:nvPr/>
        </p:nvSpPr>
        <p:spPr>
          <a:xfrm>
            <a:off x="1746290" y="1684139"/>
            <a:ext cx="1984653"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Conversational agent</a:t>
            </a:r>
            <a:endParaRPr lang="en-US" sz="1550" dirty="0"/>
          </a:p>
        </p:txBody>
      </p:sp>
      <p:sp>
        <p:nvSpPr>
          <p:cNvPr id="6" name="Text 2"/>
          <p:cNvSpPr/>
          <p:nvPr/>
        </p:nvSpPr>
        <p:spPr>
          <a:xfrm>
            <a:off x="1746290" y="2027396"/>
            <a:ext cx="6603921"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Interactive dialogue systems</a:t>
            </a:r>
            <a:endParaRPr lang="en-US" sz="1250" dirty="0"/>
          </a:p>
        </p:txBody>
      </p:sp>
      <p:pic>
        <p:nvPicPr>
          <p:cNvPr id="7" name="Image 2" descr="preencoded.png">    </p:cNvPr>
          <p:cNvPicPr>
            <a:picLocks noChangeAspect="1"/>
          </p:cNvPicPr>
          <p:nvPr/>
        </p:nvPicPr>
        <p:blipFill>
          <a:blip r:embed="rId3"/>
          <a:stretch>
            <a:fillRect/>
          </a:stretch>
        </p:blipFill>
        <p:spPr>
          <a:xfrm>
            <a:off x="793790" y="2478048"/>
            <a:ext cx="793790" cy="952619"/>
          </a:xfrm>
          <a:prstGeom prst="rect">
            <a:avLst/>
          </a:prstGeom>
        </p:spPr>
      </p:pic>
      <p:sp>
        <p:nvSpPr>
          <p:cNvPr id="8" name="Text 3"/>
          <p:cNvSpPr/>
          <p:nvPr/>
        </p:nvSpPr>
        <p:spPr>
          <a:xfrm>
            <a:off x="1746290" y="2636758"/>
            <a:ext cx="1984653"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Workflow agent</a:t>
            </a:r>
            <a:endParaRPr lang="en-US" sz="1550" dirty="0"/>
          </a:p>
        </p:txBody>
      </p:sp>
      <p:sp>
        <p:nvSpPr>
          <p:cNvPr id="9" name="Text 4"/>
          <p:cNvSpPr/>
          <p:nvPr/>
        </p:nvSpPr>
        <p:spPr>
          <a:xfrm>
            <a:off x="1746290" y="2980015"/>
            <a:ext cx="6603921"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Process automation systems</a:t>
            </a:r>
            <a:endParaRPr lang="en-US" sz="1250" dirty="0"/>
          </a:p>
        </p:txBody>
      </p:sp>
      <p:pic>
        <p:nvPicPr>
          <p:cNvPr id="10" name="Image 3" descr="preencoded.png">    </p:cNvPr>
          <p:cNvPicPr>
            <a:picLocks noChangeAspect="1"/>
          </p:cNvPicPr>
          <p:nvPr/>
        </p:nvPicPr>
        <p:blipFill>
          <a:blip r:embed="rId4"/>
          <a:stretch>
            <a:fillRect/>
          </a:stretch>
        </p:blipFill>
        <p:spPr>
          <a:xfrm>
            <a:off x="793790" y="3430667"/>
            <a:ext cx="793790" cy="952619"/>
          </a:xfrm>
          <a:prstGeom prst="rect">
            <a:avLst/>
          </a:prstGeom>
        </p:spPr>
      </p:pic>
      <p:sp>
        <p:nvSpPr>
          <p:cNvPr id="11" name="Text 5"/>
          <p:cNvSpPr/>
          <p:nvPr/>
        </p:nvSpPr>
        <p:spPr>
          <a:xfrm>
            <a:off x="1746290" y="3589377"/>
            <a:ext cx="1984653"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Agent society (MAS)</a:t>
            </a:r>
            <a:endParaRPr lang="en-US" sz="1550" dirty="0"/>
          </a:p>
        </p:txBody>
      </p:sp>
      <p:sp>
        <p:nvSpPr>
          <p:cNvPr id="12" name="Text 6"/>
          <p:cNvSpPr/>
          <p:nvPr/>
        </p:nvSpPr>
        <p:spPr>
          <a:xfrm>
            <a:off x="1746290" y="3932634"/>
            <a:ext cx="6603921"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Collaborative multi-agent systems</a:t>
            </a:r>
            <a:endParaRPr lang="en-US" sz="1250" dirty="0"/>
          </a:p>
        </p:txBody>
      </p:sp>
      <p:pic>
        <p:nvPicPr>
          <p:cNvPr id="13" name="Image 4" descr="preencoded.png">    </p:cNvPr>
          <p:cNvPicPr>
            <a:picLocks noChangeAspect="1"/>
          </p:cNvPicPr>
          <p:nvPr/>
        </p:nvPicPr>
        <p:blipFill>
          <a:blip r:embed="rId5"/>
          <a:stretch>
            <a:fillRect/>
          </a:stretch>
        </p:blipFill>
        <p:spPr>
          <a:xfrm>
            <a:off x="793790" y="4383286"/>
            <a:ext cx="793790" cy="952619"/>
          </a:xfrm>
          <a:prstGeom prst="rect">
            <a:avLst/>
          </a:prstGeom>
        </p:spPr>
      </p:pic>
      <p:sp>
        <p:nvSpPr>
          <p:cNvPr id="14" name="Text 7"/>
          <p:cNvSpPr/>
          <p:nvPr/>
        </p:nvSpPr>
        <p:spPr>
          <a:xfrm>
            <a:off x="1746290" y="4541996"/>
            <a:ext cx="2573655"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Marketplace / auction agents</a:t>
            </a:r>
            <a:endParaRPr lang="en-US" sz="1550" dirty="0"/>
          </a:p>
        </p:txBody>
      </p:sp>
      <p:sp>
        <p:nvSpPr>
          <p:cNvPr id="15" name="Text 8"/>
          <p:cNvSpPr/>
          <p:nvPr/>
        </p:nvSpPr>
        <p:spPr>
          <a:xfrm>
            <a:off x="1746290" y="4885253"/>
            <a:ext cx="6603921"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Economic transaction systems</a:t>
            </a:r>
            <a:endParaRPr lang="en-US" sz="1250" dirty="0"/>
          </a:p>
        </p:txBody>
      </p:sp>
      <p:pic>
        <p:nvPicPr>
          <p:cNvPr id="16" name="Image 5" descr="preencoded.png">    </p:cNvPr>
          <p:cNvPicPr>
            <a:picLocks noChangeAspect="1"/>
          </p:cNvPicPr>
          <p:nvPr/>
        </p:nvPicPr>
        <p:blipFill>
          <a:blip r:embed="rId6"/>
          <a:stretch>
            <a:fillRect/>
          </a:stretch>
        </p:blipFill>
        <p:spPr>
          <a:xfrm>
            <a:off x="793790" y="5335905"/>
            <a:ext cx="793790" cy="952619"/>
          </a:xfrm>
          <a:prstGeom prst="rect">
            <a:avLst/>
          </a:prstGeom>
        </p:spPr>
      </p:pic>
      <p:sp>
        <p:nvSpPr>
          <p:cNvPr id="17" name="Text 9"/>
          <p:cNvSpPr/>
          <p:nvPr/>
        </p:nvSpPr>
        <p:spPr>
          <a:xfrm>
            <a:off x="1746290" y="5494615"/>
            <a:ext cx="1984653"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Swarm agents</a:t>
            </a:r>
            <a:endParaRPr lang="en-US" sz="1550" dirty="0"/>
          </a:p>
        </p:txBody>
      </p:sp>
      <p:sp>
        <p:nvSpPr>
          <p:cNvPr id="18" name="Text 10"/>
          <p:cNvSpPr/>
          <p:nvPr/>
        </p:nvSpPr>
        <p:spPr>
          <a:xfrm>
            <a:off x="1746290" y="5837873"/>
            <a:ext cx="6603921"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Emergent collective behavior</a:t>
            </a:r>
            <a:endParaRPr lang="en-US" sz="1250" dirty="0"/>
          </a:p>
        </p:txBody>
      </p:sp>
      <p:sp>
        <p:nvSpPr>
          <p:cNvPr id="19" name="Text 11"/>
          <p:cNvSpPr/>
          <p:nvPr/>
        </p:nvSpPr>
        <p:spPr>
          <a:xfrm>
            <a:off x="793790" y="6467118"/>
            <a:ext cx="7556421" cy="538639"/>
          </a:xfrm>
          <a:prstGeom prst="rect">
            <a:avLst/>
          </a:prstGeom>
          <a:noFill/>
          <a:ln/>
        </p:spPr>
        <p:txBody>
          <a:bodyPr wrap="squar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Common architectures: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Conversational agent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Workflow agent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Agent society (MAS)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Marketplace / auction agents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Swarm agents</a:t>
            </a:r>
            <a:endParaRPr lang="en-US" sz="1250" dirty="0"/>
          </a:p>
        </p:txBody>
      </p:sp>
      <p:sp>
        <p:nvSpPr>
          <p:cNvPr id="20" name="Text 12"/>
          <p:cNvSpPr/>
          <p:nvPr/>
        </p:nvSpPr>
        <p:spPr>
          <a:xfrm>
            <a:off x="793790" y="7184350"/>
            <a:ext cx="7556421"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Agents can: → Talk to each other → Use tools / APIs → Share memory → Learn from experience</a:t>
            </a:r>
            <a:endParaRPr lang="en-US" sz="12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687467"/>
            <a:ext cx="6024086" cy="496133"/>
          </a:xfrm>
          <a:prstGeom prst="rect">
            <a:avLst/>
          </a:prstGeom>
          <a:noFill/>
          <a:ln/>
        </p:spPr>
        <p:txBody>
          <a:bodyPr wrap="none" lIns="0" tIns="0" rIns="0" bIns="0" rtlCol="0" anchor="t"/>
          <a:lstStyle/>
          <a:p>
            <a:pPr algn="l" indent="0" marL="0">
              <a:lnSpc>
                <a:spcPts val="3900"/>
              </a:lnSpc>
              <a:buNone/>
            </a:pPr>
            <a:r>
              <a:rPr lang="en-US" sz="3100" b="1" dirty="0">
                <a:solidFill>
                  <a:srgbClr val="282824"/>
                </a:solidFill>
                <a:latin typeface="Lato Bold" pitchFamily="34" charset="0"/>
                <a:ea typeface="Lato Bold" pitchFamily="34" charset="-122"/>
                <a:cs typeface="Lato Bold" pitchFamily="34" charset="-120"/>
              </a:rPr>
              <a:t>Real-World MAS &amp; RAG Examples</a:t>
            </a:r>
            <a:endParaRPr lang="en-US" sz="3100" dirty="0"/>
          </a:p>
        </p:txBody>
      </p:sp>
      <p:sp>
        <p:nvSpPr>
          <p:cNvPr id="3" name="Shape 1"/>
          <p:cNvSpPr/>
          <p:nvPr/>
        </p:nvSpPr>
        <p:spPr>
          <a:xfrm>
            <a:off x="793790" y="1501140"/>
            <a:ext cx="1304211" cy="914757"/>
          </a:xfrm>
          <a:prstGeom prst="roundRect">
            <a:avLst>
              <a:gd name="adj" fmla="val 2604"/>
            </a:avLst>
          </a:prstGeom>
          <a:solidFill>
            <a:srgbClr val="E5DFD2"/>
          </a:solidFill>
          <a:ln/>
        </p:spPr>
      </p:sp>
      <p:pic>
        <p:nvPicPr>
          <p:cNvPr id="4" name="Image 0" descr="preencoded.png">    </p:cNvPr>
          <p:cNvPicPr>
            <a:picLocks noChangeAspect="1"/>
          </p:cNvPicPr>
          <p:nvPr/>
        </p:nvPicPr>
        <p:blipFill>
          <a:blip r:embed="rId1"/>
          <a:stretch>
            <a:fillRect/>
          </a:stretch>
        </p:blipFill>
        <p:spPr>
          <a:xfrm>
            <a:off x="1334214" y="1846778"/>
            <a:ext cx="223242" cy="223242"/>
          </a:xfrm>
          <a:prstGeom prst="rect">
            <a:avLst/>
          </a:prstGeom>
        </p:spPr>
      </p:pic>
      <p:sp>
        <p:nvSpPr>
          <p:cNvPr id="5" name="Text 2"/>
          <p:cNvSpPr/>
          <p:nvPr/>
        </p:nvSpPr>
        <p:spPr>
          <a:xfrm>
            <a:off x="2256711" y="1659850"/>
            <a:ext cx="1894284"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LangChain Agents</a:t>
            </a:r>
            <a:endParaRPr lang="en-US" sz="1550" dirty="0"/>
          </a:p>
        </p:txBody>
      </p:sp>
      <p:sp>
        <p:nvSpPr>
          <p:cNvPr id="6" name="Text 3"/>
          <p:cNvSpPr/>
          <p:nvPr/>
        </p:nvSpPr>
        <p:spPr>
          <a:xfrm>
            <a:off x="2256711" y="2003108"/>
            <a:ext cx="1894284"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Tools + memory integration</a:t>
            </a:r>
            <a:endParaRPr lang="en-US" sz="1250" dirty="0"/>
          </a:p>
        </p:txBody>
      </p:sp>
      <p:sp>
        <p:nvSpPr>
          <p:cNvPr id="7" name="Shape 4"/>
          <p:cNvSpPr/>
          <p:nvPr/>
        </p:nvSpPr>
        <p:spPr>
          <a:xfrm>
            <a:off x="2177296" y="2406372"/>
            <a:ext cx="11580019" cy="11430"/>
          </a:xfrm>
          <a:prstGeom prst="roundRect">
            <a:avLst>
              <a:gd name="adj" fmla="val 208372"/>
            </a:avLst>
          </a:prstGeom>
          <a:solidFill>
            <a:srgbClr val="CBC5B8"/>
          </a:solidFill>
          <a:ln/>
        </p:spPr>
      </p:sp>
      <p:sp>
        <p:nvSpPr>
          <p:cNvPr id="8" name="Shape 5"/>
          <p:cNvSpPr/>
          <p:nvPr/>
        </p:nvSpPr>
        <p:spPr>
          <a:xfrm>
            <a:off x="793790" y="2495193"/>
            <a:ext cx="2608540" cy="914757"/>
          </a:xfrm>
          <a:prstGeom prst="roundRect">
            <a:avLst>
              <a:gd name="adj" fmla="val 2604"/>
            </a:avLst>
          </a:prstGeom>
          <a:solidFill>
            <a:srgbClr val="E5DFD2"/>
          </a:solidFill>
          <a:ln/>
        </p:spPr>
      </p:sp>
      <p:pic>
        <p:nvPicPr>
          <p:cNvPr id="9" name="Image 1" descr="preencoded.png">    </p:cNvPr>
          <p:cNvPicPr>
            <a:picLocks noChangeAspect="1"/>
          </p:cNvPicPr>
          <p:nvPr/>
        </p:nvPicPr>
        <p:blipFill>
          <a:blip r:embed="rId2"/>
          <a:stretch>
            <a:fillRect/>
          </a:stretch>
        </p:blipFill>
        <p:spPr>
          <a:xfrm>
            <a:off x="1986439" y="2840831"/>
            <a:ext cx="223242" cy="223242"/>
          </a:xfrm>
          <a:prstGeom prst="rect">
            <a:avLst/>
          </a:prstGeom>
        </p:spPr>
      </p:pic>
      <p:sp>
        <p:nvSpPr>
          <p:cNvPr id="10" name="Text 6"/>
          <p:cNvSpPr/>
          <p:nvPr/>
        </p:nvSpPr>
        <p:spPr>
          <a:xfrm>
            <a:off x="3561040" y="2653903"/>
            <a:ext cx="1796177"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CrewAI</a:t>
            </a:r>
            <a:endParaRPr lang="en-US" sz="1550" dirty="0"/>
          </a:p>
        </p:txBody>
      </p:sp>
      <p:sp>
        <p:nvSpPr>
          <p:cNvPr id="11" name="Text 7"/>
          <p:cNvSpPr/>
          <p:nvPr/>
        </p:nvSpPr>
        <p:spPr>
          <a:xfrm>
            <a:off x="3561040" y="2997160"/>
            <a:ext cx="1796177"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Multi-agent orchestration</a:t>
            </a:r>
            <a:endParaRPr lang="en-US" sz="1250" dirty="0"/>
          </a:p>
        </p:txBody>
      </p:sp>
      <p:sp>
        <p:nvSpPr>
          <p:cNvPr id="12" name="Shape 8"/>
          <p:cNvSpPr/>
          <p:nvPr/>
        </p:nvSpPr>
        <p:spPr>
          <a:xfrm>
            <a:off x="3481626" y="3400425"/>
            <a:ext cx="10275689" cy="11430"/>
          </a:xfrm>
          <a:prstGeom prst="roundRect">
            <a:avLst>
              <a:gd name="adj" fmla="val 208372"/>
            </a:avLst>
          </a:prstGeom>
          <a:solidFill>
            <a:srgbClr val="CBC5B8"/>
          </a:solidFill>
          <a:ln/>
        </p:spPr>
      </p:sp>
      <p:sp>
        <p:nvSpPr>
          <p:cNvPr id="13" name="Shape 9"/>
          <p:cNvSpPr/>
          <p:nvPr/>
        </p:nvSpPr>
        <p:spPr>
          <a:xfrm>
            <a:off x="793790" y="3489246"/>
            <a:ext cx="3912751" cy="914757"/>
          </a:xfrm>
          <a:prstGeom prst="roundRect">
            <a:avLst>
              <a:gd name="adj" fmla="val 2604"/>
            </a:avLst>
          </a:prstGeom>
          <a:solidFill>
            <a:srgbClr val="E5DFD2"/>
          </a:solidFill>
          <a:ln/>
        </p:spPr>
      </p:sp>
      <p:pic>
        <p:nvPicPr>
          <p:cNvPr id="14" name="Image 2" descr="preencoded.png">    </p:cNvPr>
          <p:cNvPicPr>
            <a:picLocks noChangeAspect="1"/>
          </p:cNvPicPr>
          <p:nvPr/>
        </p:nvPicPr>
        <p:blipFill>
          <a:blip r:embed="rId3"/>
          <a:stretch>
            <a:fillRect/>
          </a:stretch>
        </p:blipFill>
        <p:spPr>
          <a:xfrm>
            <a:off x="2638544" y="3834884"/>
            <a:ext cx="223242" cy="223242"/>
          </a:xfrm>
          <a:prstGeom prst="rect">
            <a:avLst/>
          </a:prstGeom>
        </p:spPr>
      </p:pic>
      <p:sp>
        <p:nvSpPr>
          <p:cNvPr id="15" name="Text 10"/>
          <p:cNvSpPr/>
          <p:nvPr/>
        </p:nvSpPr>
        <p:spPr>
          <a:xfrm>
            <a:off x="4865251" y="3647956"/>
            <a:ext cx="1797725"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LangGraph</a:t>
            </a:r>
            <a:endParaRPr lang="en-US" sz="1550" dirty="0"/>
          </a:p>
        </p:txBody>
      </p:sp>
      <p:sp>
        <p:nvSpPr>
          <p:cNvPr id="16" name="Text 11"/>
          <p:cNvSpPr/>
          <p:nvPr/>
        </p:nvSpPr>
        <p:spPr>
          <a:xfrm>
            <a:off x="4865251" y="3991213"/>
            <a:ext cx="1797725"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Dynamic agent workflows</a:t>
            </a:r>
            <a:endParaRPr lang="en-US" sz="1250" dirty="0"/>
          </a:p>
        </p:txBody>
      </p:sp>
      <p:sp>
        <p:nvSpPr>
          <p:cNvPr id="17" name="Shape 12"/>
          <p:cNvSpPr/>
          <p:nvPr/>
        </p:nvSpPr>
        <p:spPr>
          <a:xfrm>
            <a:off x="4785836" y="4394478"/>
            <a:ext cx="8971478" cy="11430"/>
          </a:xfrm>
          <a:prstGeom prst="roundRect">
            <a:avLst>
              <a:gd name="adj" fmla="val 208372"/>
            </a:avLst>
          </a:prstGeom>
          <a:solidFill>
            <a:srgbClr val="CBC5B8"/>
          </a:solidFill>
          <a:ln/>
        </p:spPr>
      </p:sp>
      <p:sp>
        <p:nvSpPr>
          <p:cNvPr id="18" name="Shape 13"/>
          <p:cNvSpPr/>
          <p:nvPr/>
        </p:nvSpPr>
        <p:spPr>
          <a:xfrm>
            <a:off x="793790" y="4483298"/>
            <a:ext cx="5217081" cy="914757"/>
          </a:xfrm>
          <a:prstGeom prst="roundRect">
            <a:avLst>
              <a:gd name="adj" fmla="val 2604"/>
            </a:avLst>
          </a:prstGeom>
          <a:solidFill>
            <a:srgbClr val="E5DFD2"/>
          </a:solidFill>
          <a:ln/>
        </p:spPr>
      </p:sp>
      <p:pic>
        <p:nvPicPr>
          <p:cNvPr id="19" name="Image 3" descr="preencoded.png">    </p:cNvPr>
          <p:cNvPicPr>
            <a:picLocks noChangeAspect="1"/>
          </p:cNvPicPr>
          <p:nvPr/>
        </p:nvPicPr>
        <p:blipFill>
          <a:blip r:embed="rId4"/>
          <a:stretch>
            <a:fillRect/>
          </a:stretch>
        </p:blipFill>
        <p:spPr>
          <a:xfrm>
            <a:off x="3290649" y="4801076"/>
            <a:ext cx="223242" cy="279083"/>
          </a:xfrm>
          <a:prstGeom prst="rect">
            <a:avLst/>
          </a:prstGeom>
        </p:spPr>
      </p:pic>
      <p:sp>
        <p:nvSpPr>
          <p:cNvPr id="20" name="Text 14"/>
          <p:cNvSpPr/>
          <p:nvPr/>
        </p:nvSpPr>
        <p:spPr>
          <a:xfrm>
            <a:off x="6169581" y="4642009"/>
            <a:ext cx="1706523"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OpenDevin</a:t>
            </a:r>
            <a:endParaRPr lang="en-US" sz="1550" dirty="0"/>
          </a:p>
        </p:txBody>
      </p:sp>
      <p:sp>
        <p:nvSpPr>
          <p:cNvPr id="21" name="Text 15"/>
          <p:cNvSpPr/>
          <p:nvPr/>
        </p:nvSpPr>
        <p:spPr>
          <a:xfrm>
            <a:off x="6169581" y="4985266"/>
            <a:ext cx="1706523"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Multi-agent code solving</a:t>
            </a:r>
            <a:endParaRPr lang="en-US" sz="1250" dirty="0"/>
          </a:p>
        </p:txBody>
      </p:sp>
      <p:sp>
        <p:nvSpPr>
          <p:cNvPr id="22" name="Shape 16"/>
          <p:cNvSpPr/>
          <p:nvPr/>
        </p:nvSpPr>
        <p:spPr>
          <a:xfrm>
            <a:off x="6090166" y="5388531"/>
            <a:ext cx="7667149" cy="11430"/>
          </a:xfrm>
          <a:prstGeom prst="roundRect">
            <a:avLst>
              <a:gd name="adj" fmla="val 208372"/>
            </a:avLst>
          </a:prstGeom>
          <a:solidFill>
            <a:srgbClr val="CBC5B8"/>
          </a:solidFill>
          <a:ln/>
        </p:spPr>
      </p:sp>
      <p:sp>
        <p:nvSpPr>
          <p:cNvPr id="23" name="Shape 17"/>
          <p:cNvSpPr/>
          <p:nvPr/>
        </p:nvSpPr>
        <p:spPr>
          <a:xfrm>
            <a:off x="793790" y="5477351"/>
            <a:ext cx="6521410" cy="914757"/>
          </a:xfrm>
          <a:prstGeom prst="roundRect">
            <a:avLst>
              <a:gd name="adj" fmla="val 2604"/>
            </a:avLst>
          </a:prstGeom>
          <a:solidFill>
            <a:srgbClr val="E5DFD2"/>
          </a:solidFill>
          <a:ln/>
        </p:spPr>
      </p:sp>
      <p:pic>
        <p:nvPicPr>
          <p:cNvPr id="24" name="Image 4" descr="preencoded.png">    </p:cNvPr>
          <p:cNvPicPr>
            <a:picLocks noChangeAspect="1"/>
          </p:cNvPicPr>
          <p:nvPr/>
        </p:nvPicPr>
        <p:blipFill>
          <a:blip r:embed="rId5"/>
          <a:stretch>
            <a:fillRect/>
          </a:stretch>
        </p:blipFill>
        <p:spPr>
          <a:xfrm>
            <a:off x="3942874" y="5795129"/>
            <a:ext cx="223242" cy="279083"/>
          </a:xfrm>
          <a:prstGeom prst="rect">
            <a:avLst/>
          </a:prstGeom>
        </p:spPr>
      </p:pic>
      <p:sp>
        <p:nvSpPr>
          <p:cNvPr id="25" name="Text 18"/>
          <p:cNvSpPr/>
          <p:nvPr/>
        </p:nvSpPr>
        <p:spPr>
          <a:xfrm>
            <a:off x="7473910" y="5636062"/>
            <a:ext cx="1684139" cy="248007"/>
          </a:xfrm>
          <a:prstGeom prst="rect">
            <a:avLst/>
          </a:prstGeom>
          <a:noFill/>
          <a:ln/>
        </p:spPr>
        <p:txBody>
          <a:bodyPr wrap="none" lIns="0" tIns="0" rIns="0" bIns="0" rtlCol="0" anchor="t"/>
          <a:lstStyle/>
          <a:p>
            <a:pPr algn="l" indent="0" marL="0">
              <a:lnSpc>
                <a:spcPts val="1950"/>
              </a:lnSpc>
              <a:buNone/>
            </a:pPr>
            <a:r>
              <a:rPr lang="en-US" sz="1550" b="1" dirty="0">
                <a:solidFill>
                  <a:srgbClr val="4A4A45"/>
                </a:solidFill>
                <a:latin typeface="Lato Bold" pitchFamily="34" charset="0"/>
                <a:ea typeface="Lato Bold" pitchFamily="34" charset="-122"/>
                <a:cs typeface="Lato Bold" pitchFamily="34" charset="-120"/>
              </a:rPr>
              <a:t>AlphaStar</a:t>
            </a:r>
            <a:endParaRPr lang="en-US" sz="1550" dirty="0"/>
          </a:p>
        </p:txBody>
      </p:sp>
      <p:sp>
        <p:nvSpPr>
          <p:cNvPr id="26" name="Text 19"/>
          <p:cNvSpPr/>
          <p:nvPr/>
        </p:nvSpPr>
        <p:spPr>
          <a:xfrm>
            <a:off x="7473910" y="5979319"/>
            <a:ext cx="1684139"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Emergent MAS in games</a:t>
            </a:r>
            <a:endParaRPr lang="en-US" sz="1250" dirty="0"/>
          </a:p>
        </p:txBody>
      </p:sp>
      <p:sp>
        <p:nvSpPr>
          <p:cNvPr id="27" name="Text 20"/>
          <p:cNvSpPr/>
          <p:nvPr/>
        </p:nvSpPr>
        <p:spPr>
          <a:xfrm>
            <a:off x="793790" y="6570702"/>
            <a:ext cx="13042821" cy="538639"/>
          </a:xfrm>
          <a:prstGeom prst="rect">
            <a:avLst/>
          </a:prstGeom>
          <a:noFill/>
          <a:ln/>
        </p:spPr>
        <p:txBody>
          <a:bodyPr wrap="square" lIns="0" tIns="0" rIns="0" bIns="0" rtlCol="0" anchor="t"/>
          <a:lstStyle/>
          <a:p>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LangChain Agents with tools + memory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CrewAI multi-agent orchestration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LangGraph → dynamic agent workflows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OpenDevin → multi-agent code solving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AlphaStar (StarCraft) → emergent MAS in games </a:t>
            </a:r>
            <a:pPr algn="l" indent="0" marL="0">
              <a:lnSpc>
                <a:spcPts val="2000"/>
              </a:lnSpc>
              <a:buNone/>
            </a:pPr>
            <a:r>
              <a:rPr lang="en-US" sz="1250" dirty="0">
                <a:solidFill>
                  <a:srgbClr val="000000"/>
                </a:solidFill>
                <a:latin typeface="Lato" pitchFamily="34" charset="0"/>
                <a:ea typeface="Lato" pitchFamily="34" charset="-122"/>
                <a:cs typeface="Lato" pitchFamily="34" charset="-120"/>
              </a:rPr>
              <a:t>✅</a:t>
            </a:r>
            <a:pPr algn="l" indent="0" marL="0">
              <a:lnSpc>
                <a:spcPts val="2000"/>
              </a:lnSpc>
              <a:buNone/>
            </a:pPr>
            <a:r>
              <a:rPr lang="en-US" sz="1250" dirty="0">
                <a:solidFill>
                  <a:srgbClr val="4A4A45"/>
                </a:solidFill>
                <a:latin typeface="Lato" pitchFamily="34" charset="0"/>
                <a:ea typeface="Lato" pitchFamily="34" charset="-122"/>
                <a:cs typeface="Lato" pitchFamily="34" charset="-120"/>
              </a:rPr>
              <a:t> Agent-based modeling → traffic, energy grids, finance</a:t>
            </a:r>
            <a:endParaRPr lang="en-US" sz="1250" dirty="0"/>
          </a:p>
        </p:txBody>
      </p:sp>
      <p:sp>
        <p:nvSpPr>
          <p:cNvPr id="28" name="Text 21"/>
          <p:cNvSpPr/>
          <p:nvPr/>
        </p:nvSpPr>
        <p:spPr>
          <a:xfrm>
            <a:off x="793790" y="7287935"/>
            <a:ext cx="13042821" cy="254079"/>
          </a:xfrm>
          <a:prstGeom prst="rect">
            <a:avLst/>
          </a:prstGeom>
          <a:noFill/>
          <a:ln/>
        </p:spPr>
        <p:txBody>
          <a:bodyPr wrap="none" lIns="0" tIns="0" rIns="0" bIns="0" rtlCol="0" anchor="t"/>
          <a:lstStyle/>
          <a:p>
            <a:pPr algn="l" indent="0" marL="0">
              <a:lnSpc>
                <a:spcPts val="2000"/>
              </a:lnSpc>
              <a:buNone/>
            </a:pPr>
            <a:r>
              <a:rPr lang="en-US" sz="1250" dirty="0">
                <a:solidFill>
                  <a:srgbClr val="4A4A45"/>
                </a:solidFill>
                <a:latin typeface="Lato" pitchFamily="34" charset="0"/>
                <a:ea typeface="Lato" pitchFamily="34" charset="-122"/>
                <a:cs typeface="Lato" pitchFamily="34" charset="-120"/>
              </a:rPr>
              <a:t>MAS is a general AI design paradigm — not tied to any single framework.</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2025-06-15T21:31:34Z</dcterms:created>
  <dcterms:modified xsi:type="dcterms:W3CDTF">2025-06-15T21:31:34Z</dcterms:modified>
</cp:coreProperties>
</file>